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9" r:id="rId3"/>
    <p:sldId id="256" r:id="rId4"/>
    <p:sldId id="257" r:id="rId5"/>
    <p:sldId id="277" r:id="rId6"/>
    <p:sldId id="272" r:id="rId7"/>
    <p:sldId id="273" r:id="rId8"/>
    <p:sldId id="279" r:id="rId9"/>
    <p:sldId id="274" r:id="rId10"/>
    <p:sldId id="262" r:id="rId11"/>
    <p:sldId id="263" r:id="rId12"/>
    <p:sldId id="275" r:id="rId13"/>
    <p:sldId id="270" r:id="rId14"/>
    <p:sldId id="271" r:id="rId15"/>
    <p:sldId id="265" r:id="rId16"/>
    <p:sldId id="276" r:id="rId17"/>
    <p:sldId id="280" r:id="rId18"/>
    <p:sldId id="278" r:id="rId19"/>
  </p:sldIdLst>
  <p:sldSz cx="6858000" cy="9906000" type="A4"/>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99FF33"/>
    <a:srgbClr val="CCFF33"/>
    <a:srgbClr val="669900"/>
    <a:srgbClr val="CC9900"/>
    <a:srgbClr val="CCFFCC"/>
    <a:srgbClr val="99FF99"/>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89" autoAdjust="0"/>
    <p:restoredTop sz="94660"/>
  </p:normalViewPr>
  <p:slideViewPr>
    <p:cSldViewPr>
      <p:cViewPr>
        <p:scale>
          <a:sx n="118" d="100"/>
          <a:sy n="118" d="100"/>
        </p:scale>
        <p:origin x="-510" y="2658"/>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14350" y="3076575"/>
            <a:ext cx="5829300" cy="212407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4C8BF8C-34F8-4A70-924E-8E9C1938444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B17C48B-0B23-4D69-980E-F5AC59B7E32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972050" y="396875"/>
            <a:ext cx="1543050" cy="84518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0" y="396875"/>
            <a:ext cx="4476750" cy="84518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2731F9D-9825-4CEA-B256-CDFF9BEB4BA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5CE6CF9-AA7F-4729-A96B-F68E420C21A9}"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41338" y="6365875"/>
            <a:ext cx="5829300" cy="1966913"/>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0721190-7336-42A4-B336-4DC231C5F71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3E6B860-6D2B-4AA4-9CC4-AC47AE632CE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DD4E5E2C-CADF-47AE-B00E-F934365B4D6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D5D7E18F-3897-4B53-BBF8-D5BEF2936DC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1253706D-F094-43EC-9B72-FBBCF4120FF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93700"/>
            <a:ext cx="2255838" cy="167957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7C6A10-9F5B-4B4E-8DEB-863C1D83F5E9}"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44613" y="6934200"/>
            <a:ext cx="4114800" cy="819150"/>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6B4F3F1-BF8C-4CC0-B31E-7AF9F716A64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l-GR"/>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l-GR"/>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D6FC986-D442-4E66-A232-045919B394D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ige.gr/wp-content/uploads/roof-garden.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ige.gr/" TargetMode="Externa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ige.gr/wp-content/uploads/DSC03605.jpg"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ge.gr/wp-content/uploads/DSC03775.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ige.gr/wp-content/uploads/DSC04376.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ge.gr/wp-content/uploads/OliveGrowing1.jpg"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ige.gr/wp-content/uploads/Lent-Basidiocarp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ge.gr/wp-content/uploads/Garden.jpg"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ige.gr/wp-content/uploads/bee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ge.gr/wp-content/uploads/DSC01801.jpg"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ige.gr/wp-content/uploads/%CE%91%CE%BD%CF%84%CE%AF%CE%B3%CF%81%CE%B1%CF%86%CE%BF-%CF%84%CE%BF%CF%85-%CE%9D%CE%AD%CE%B1-%CE%B5%CE%B9%CE%BA%CF%8C%CE%BD%CE%B1-17.bmp"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ChangeArrowheads="1"/>
          </p:cNvSpPr>
          <p:nvPr/>
        </p:nvSpPr>
        <p:spPr bwMode="auto">
          <a:xfrm>
            <a:off x="260350" y="-15875"/>
            <a:ext cx="2808288" cy="8337550"/>
          </a:xfrm>
          <a:prstGeom prst="rect">
            <a:avLst/>
          </a:prstGeom>
          <a:solidFill>
            <a:schemeClr val="folHlink"/>
          </a:solidFill>
          <a:ln w="9525">
            <a:solidFill>
              <a:schemeClr val="tx1"/>
            </a:solidFill>
            <a:miter lim="800000"/>
            <a:headEnd/>
            <a:tailEnd/>
          </a:ln>
        </p:spPr>
        <p:txBody>
          <a:bodyPr wrap="none" anchor="ctr"/>
          <a:lstStyle/>
          <a:p>
            <a:pPr algn="ctr"/>
            <a:endParaRPr lang="el-GR"/>
          </a:p>
        </p:txBody>
      </p:sp>
      <p:sp>
        <p:nvSpPr>
          <p:cNvPr id="13314" name="Text Box 7"/>
          <p:cNvSpPr txBox="1">
            <a:spLocks noChangeArrowheads="1"/>
          </p:cNvSpPr>
          <p:nvPr/>
        </p:nvSpPr>
        <p:spPr bwMode="auto">
          <a:xfrm>
            <a:off x="260350" y="631825"/>
            <a:ext cx="2808288" cy="320675"/>
          </a:xfrm>
          <a:prstGeom prst="rect">
            <a:avLst/>
          </a:prstGeom>
          <a:noFill/>
          <a:ln w="9525">
            <a:noFill/>
            <a:miter lim="800000"/>
            <a:headEnd/>
            <a:tailEnd/>
          </a:ln>
        </p:spPr>
        <p:txBody>
          <a:bodyPr>
            <a:spAutoFit/>
          </a:bodyPr>
          <a:lstStyle/>
          <a:p>
            <a:pPr algn="ctr"/>
            <a:r>
              <a:rPr lang="el-GR" sz="1500" b="1"/>
              <a:t>Εκπαιδευτικά Προγράμματα</a:t>
            </a:r>
          </a:p>
        </p:txBody>
      </p:sp>
      <p:sp>
        <p:nvSpPr>
          <p:cNvPr id="13315" name="Text Box 8"/>
          <p:cNvSpPr txBox="1">
            <a:spLocks noChangeArrowheads="1"/>
          </p:cNvSpPr>
          <p:nvPr/>
        </p:nvSpPr>
        <p:spPr bwMode="auto">
          <a:xfrm>
            <a:off x="404813" y="1497013"/>
            <a:ext cx="2519362" cy="3921125"/>
          </a:xfrm>
          <a:prstGeom prst="rect">
            <a:avLst/>
          </a:prstGeom>
          <a:noFill/>
          <a:ln w="9525">
            <a:noFill/>
            <a:miter lim="800000"/>
            <a:headEnd/>
            <a:tailEnd/>
          </a:ln>
        </p:spPr>
        <p:txBody>
          <a:bodyPr>
            <a:spAutoFit/>
          </a:bodyPr>
          <a:lstStyle/>
          <a:p>
            <a:r>
              <a:rPr lang="el-GR" sz="1400" b="1">
                <a:solidFill>
                  <a:schemeClr val="bg1"/>
                </a:solidFill>
              </a:rPr>
              <a:t>Α. Σεμινάρια Βραχείας Διάρκειας (120 ωρών)</a:t>
            </a:r>
          </a:p>
          <a:p>
            <a:endParaRPr lang="el-GR" sz="1400" b="1">
              <a:solidFill>
                <a:schemeClr val="bg1"/>
              </a:solidFill>
            </a:endParaRPr>
          </a:p>
          <a:p>
            <a:endParaRPr lang="el-GR" sz="1400" b="1">
              <a:solidFill>
                <a:schemeClr val="bg1"/>
              </a:solidFill>
            </a:endParaRPr>
          </a:p>
          <a:p>
            <a:r>
              <a:rPr lang="el-GR" sz="1400" b="1">
                <a:solidFill>
                  <a:schemeClr val="bg1"/>
                </a:solidFill>
              </a:rPr>
              <a:t>Β. Επαγγελματικά Σεμινάρια</a:t>
            </a:r>
          </a:p>
          <a:p>
            <a:r>
              <a:rPr lang="el-GR" sz="1400" b="1">
                <a:solidFill>
                  <a:schemeClr val="bg1"/>
                </a:solidFill>
              </a:rPr>
              <a:t>(120 ωρών)</a:t>
            </a:r>
          </a:p>
          <a:p>
            <a:endParaRPr lang="el-GR" sz="1400" b="1">
              <a:solidFill>
                <a:schemeClr val="bg1"/>
              </a:solidFill>
            </a:endParaRPr>
          </a:p>
          <a:p>
            <a:endParaRPr lang="el-GR" sz="1400" b="1">
              <a:solidFill>
                <a:schemeClr val="bg1"/>
              </a:solidFill>
            </a:endParaRPr>
          </a:p>
          <a:p>
            <a:r>
              <a:rPr lang="el-GR" sz="1400" b="1">
                <a:solidFill>
                  <a:schemeClr val="bg1"/>
                </a:solidFill>
              </a:rPr>
              <a:t>Γ. Ταχύρυθμα Σεμινάρια 80 ωρών </a:t>
            </a:r>
          </a:p>
          <a:p>
            <a:endParaRPr lang="el-GR" sz="1400" b="1">
              <a:solidFill>
                <a:schemeClr val="bg1"/>
              </a:solidFill>
            </a:endParaRPr>
          </a:p>
          <a:p>
            <a:endParaRPr lang="el-GR" sz="1400" b="1">
              <a:solidFill>
                <a:schemeClr val="bg1"/>
              </a:solidFill>
            </a:endParaRPr>
          </a:p>
          <a:p>
            <a:r>
              <a:rPr lang="el-GR" sz="1400" b="1">
                <a:solidFill>
                  <a:schemeClr val="bg1"/>
                </a:solidFill>
              </a:rPr>
              <a:t>Δ. Συνέδρια – Ημερίδες</a:t>
            </a:r>
          </a:p>
          <a:p>
            <a:endParaRPr lang="el-GR" sz="1400" b="1">
              <a:solidFill>
                <a:schemeClr val="bg1"/>
              </a:solidFill>
            </a:endParaRPr>
          </a:p>
          <a:p>
            <a:r>
              <a:rPr lang="el-GR" sz="1400" b="1">
                <a:solidFill>
                  <a:schemeClr val="bg1"/>
                </a:solidFill>
              </a:rPr>
              <a:t>Ε. Προγράμματα Περιβαλλοντικής Ευαισθητοποίησης </a:t>
            </a:r>
          </a:p>
        </p:txBody>
      </p:sp>
      <p:pic>
        <p:nvPicPr>
          <p:cNvPr id="13316" name="Picture 11" descr="Spantidakis-300x225"/>
          <p:cNvPicPr>
            <a:picLocks noChangeAspect="1" noChangeArrowheads="1"/>
          </p:cNvPicPr>
          <p:nvPr/>
        </p:nvPicPr>
        <p:blipFill>
          <a:blip r:embed="rId2"/>
          <a:srcRect/>
          <a:stretch>
            <a:fillRect/>
          </a:stretch>
        </p:blipFill>
        <p:spPr bwMode="auto">
          <a:xfrm>
            <a:off x="476250" y="6307138"/>
            <a:ext cx="2419350" cy="1814512"/>
          </a:xfrm>
          <a:prstGeom prst="rect">
            <a:avLst/>
          </a:prstGeom>
          <a:noFill/>
          <a:ln w="9525">
            <a:solidFill>
              <a:schemeClr val="bg1"/>
            </a:solidFill>
            <a:miter lim="800000"/>
            <a:headEnd/>
            <a:tailEnd/>
          </a:ln>
        </p:spPr>
      </p:pic>
      <p:sp>
        <p:nvSpPr>
          <p:cNvPr id="13317" name="Text Box 15"/>
          <p:cNvSpPr txBox="1">
            <a:spLocks noChangeArrowheads="1"/>
          </p:cNvSpPr>
          <p:nvPr/>
        </p:nvSpPr>
        <p:spPr bwMode="auto">
          <a:xfrm>
            <a:off x="3086100" y="8488363"/>
            <a:ext cx="3656013" cy="457200"/>
          </a:xfrm>
          <a:prstGeom prst="rect">
            <a:avLst/>
          </a:prstGeom>
          <a:noFill/>
          <a:ln w="9525">
            <a:noFill/>
            <a:miter lim="800000"/>
            <a:headEnd/>
            <a:tailEnd/>
          </a:ln>
        </p:spPr>
        <p:txBody>
          <a:bodyPr wrap="none">
            <a:spAutoFit/>
          </a:bodyPr>
          <a:lstStyle/>
          <a:p>
            <a:r>
              <a:rPr lang="el-GR" sz="2400"/>
              <a:t>Εκπαιδευτικό Πρόγραμμα</a:t>
            </a:r>
          </a:p>
        </p:txBody>
      </p:sp>
      <p:sp>
        <p:nvSpPr>
          <p:cNvPr id="13318" name="Line 17"/>
          <p:cNvSpPr>
            <a:spLocks noChangeShapeType="1"/>
          </p:cNvSpPr>
          <p:nvPr/>
        </p:nvSpPr>
        <p:spPr bwMode="auto">
          <a:xfrm>
            <a:off x="2636838" y="8991600"/>
            <a:ext cx="4221162" cy="0"/>
          </a:xfrm>
          <a:prstGeom prst="line">
            <a:avLst/>
          </a:prstGeom>
          <a:noFill/>
          <a:ln w="76200">
            <a:solidFill>
              <a:srgbClr val="669900"/>
            </a:solidFill>
            <a:round/>
            <a:headEnd/>
            <a:tailEnd/>
          </a:ln>
        </p:spPr>
        <p:txBody>
          <a:bodyPr/>
          <a:lstStyle/>
          <a:p>
            <a:endParaRPr lang="el-GR"/>
          </a:p>
        </p:txBody>
      </p:sp>
      <p:sp>
        <p:nvSpPr>
          <p:cNvPr id="13319" name="Text Box 18"/>
          <p:cNvSpPr txBox="1">
            <a:spLocks noChangeArrowheads="1"/>
          </p:cNvSpPr>
          <p:nvPr/>
        </p:nvSpPr>
        <p:spPr bwMode="auto">
          <a:xfrm>
            <a:off x="3074988" y="2720975"/>
            <a:ext cx="3783012" cy="1825625"/>
          </a:xfrm>
          <a:prstGeom prst="rect">
            <a:avLst/>
          </a:prstGeom>
          <a:noFill/>
          <a:ln w="9525">
            <a:noFill/>
            <a:miter lim="800000"/>
            <a:headEnd/>
            <a:tailEnd/>
          </a:ln>
        </p:spPr>
        <p:txBody>
          <a:bodyPr wrap="none">
            <a:spAutoFit/>
          </a:bodyPr>
          <a:lstStyle/>
          <a:p>
            <a:pPr algn="ctr"/>
            <a:r>
              <a:rPr lang="el-GR" sz="2400" b="1">
                <a:solidFill>
                  <a:srgbClr val="669900"/>
                </a:solidFill>
                <a:latin typeface="Times New Roman" pitchFamily="18" charset="0"/>
              </a:rPr>
              <a:t>ΙΝΣΤΙΤΟΥΤΟ </a:t>
            </a:r>
          </a:p>
          <a:p>
            <a:pPr algn="ctr"/>
            <a:r>
              <a:rPr lang="el-GR" sz="2400" b="1">
                <a:solidFill>
                  <a:srgbClr val="669900"/>
                </a:solidFill>
                <a:latin typeface="Times New Roman" pitchFamily="18" charset="0"/>
              </a:rPr>
              <a:t>ΓΕΩΠΟΝΙΚΩΝ </a:t>
            </a:r>
          </a:p>
          <a:p>
            <a:pPr algn="ctr"/>
            <a:r>
              <a:rPr lang="el-GR" sz="2400" b="1">
                <a:solidFill>
                  <a:srgbClr val="669900"/>
                </a:solidFill>
                <a:latin typeface="Times New Roman" pitchFamily="18" charset="0"/>
              </a:rPr>
              <a:t>ΕΠΙΣΤΗΜΩΝ</a:t>
            </a:r>
          </a:p>
          <a:p>
            <a:pPr algn="ctr"/>
            <a:r>
              <a:rPr lang="el-GR" sz="1400" b="1">
                <a:solidFill>
                  <a:srgbClr val="669900"/>
                </a:solidFill>
                <a:latin typeface="Times New Roman" pitchFamily="18" charset="0"/>
              </a:rPr>
              <a:t>ΚΛΗΡΟΔΟΤΗΜΑ ΙΦΙΓ. ΑΝΔΡΕΑ ΣΥΓΓΡΟΥ</a:t>
            </a:r>
          </a:p>
          <a:p>
            <a:pPr algn="ctr"/>
            <a:r>
              <a:rPr lang="el-GR" sz="1400" b="1">
                <a:solidFill>
                  <a:srgbClr val="669900"/>
                </a:solidFill>
                <a:latin typeface="Times New Roman" pitchFamily="18" charset="0"/>
              </a:rPr>
              <a:t>Ν.Π.Δ.Δ. ΥΠΟΥΡΓΕΙΟ </a:t>
            </a:r>
          </a:p>
          <a:p>
            <a:pPr algn="ctr"/>
            <a:r>
              <a:rPr lang="el-GR" sz="1400" b="1">
                <a:solidFill>
                  <a:srgbClr val="669900"/>
                </a:solidFill>
                <a:latin typeface="Times New Roman" pitchFamily="18" charset="0"/>
              </a:rPr>
              <a:t>ΑΓΡΟΤ. ΑΝΑΠΤΥΞΗΣ &amp; ΤΡΟΦΙΜΩΝ</a:t>
            </a:r>
          </a:p>
        </p:txBody>
      </p:sp>
      <p:pic>
        <p:nvPicPr>
          <p:cNvPr id="13320" name="Picture 12" descr="1238125_189891754523482_1630777949_n"/>
          <p:cNvPicPr>
            <a:picLocks noChangeAspect="1" noChangeArrowheads="1"/>
          </p:cNvPicPr>
          <p:nvPr/>
        </p:nvPicPr>
        <p:blipFill>
          <a:blip r:embed="rId3"/>
          <a:srcRect/>
          <a:stretch>
            <a:fillRect/>
          </a:stretch>
        </p:blipFill>
        <p:spPr bwMode="auto">
          <a:xfrm>
            <a:off x="4508500" y="1928813"/>
            <a:ext cx="792163" cy="59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5"/>
          <p:cNvSpPr>
            <a:spLocks noChangeShapeType="1"/>
          </p:cNvSpPr>
          <p:nvPr/>
        </p:nvSpPr>
        <p:spPr bwMode="auto">
          <a:xfrm>
            <a:off x="0" y="1136650"/>
            <a:ext cx="6858000" cy="0"/>
          </a:xfrm>
          <a:prstGeom prst="line">
            <a:avLst/>
          </a:prstGeom>
          <a:noFill/>
          <a:ln w="57150">
            <a:solidFill>
              <a:srgbClr val="669900"/>
            </a:solidFill>
            <a:round/>
            <a:headEnd/>
            <a:tailEnd/>
          </a:ln>
        </p:spPr>
        <p:txBody>
          <a:bodyPr/>
          <a:lstStyle/>
          <a:p>
            <a:endParaRPr lang="el-GR"/>
          </a:p>
        </p:txBody>
      </p:sp>
      <p:sp>
        <p:nvSpPr>
          <p:cNvPr id="22530" name="Rectangle 17"/>
          <p:cNvSpPr>
            <a:spLocks noChangeArrowheads="1"/>
          </p:cNvSpPr>
          <p:nvPr/>
        </p:nvSpPr>
        <p:spPr bwMode="auto">
          <a:xfrm>
            <a:off x="260350" y="-15875"/>
            <a:ext cx="2808288" cy="8353425"/>
          </a:xfrm>
          <a:prstGeom prst="rect">
            <a:avLst/>
          </a:prstGeom>
          <a:solidFill>
            <a:schemeClr val="folHlink"/>
          </a:solidFill>
          <a:ln w="9525">
            <a:solidFill>
              <a:schemeClr val="tx1"/>
            </a:solidFill>
            <a:miter lim="800000"/>
            <a:headEnd/>
            <a:tailEnd/>
          </a:ln>
        </p:spPr>
        <p:txBody>
          <a:bodyPr wrap="none" anchor="ctr"/>
          <a:lstStyle/>
          <a:p>
            <a:pPr algn="ctr"/>
            <a:endParaRPr lang="el-GR"/>
          </a:p>
        </p:txBody>
      </p:sp>
      <p:sp>
        <p:nvSpPr>
          <p:cNvPr id="22531" name="Rectangle 4"/>
          <p:cNvSpPr>
            <a:spLocks noChangeArrowheads="1"/>
          </p:cNvSpPr>
          <p:nvPr/>
        </p:nvSpPr>
        <p:spPr bwMode="auto">
          <a:xfrm>
            <a:off x="3357563" y="7359650"/>
            <a:ext cx="3355975" cy="1014413"/>
          </a:xfrm>
          <a:prstGeom prst="rect">
            <a:avLst/>
          </a:prstGeom>
          <a:noFill/>
          <a:ln w="9525">
            <a:noFill/>
            <a:miter lim="800000"/>
            <a:headEnd/>
            <a:tailEnd/>
          </a:ln>
        </p:spPr>
        <p:txBody>
          <a:bodyPr anchor="ctr">
            <a:spAutoFit/>
          </a:bodyPr>
          <a:lstStyle/>
          <a:p>
            <a:pPr algn="ctr"/>
            <a:endParaRPr lang="el-GR" sz="1200"/>
          </a:p>
          <a:p>
            <a:pPr algn="ctr"/>
            <a:r>
              <a:rPr lang="el-GR" sz="1200"/>
              <a:t>120 ώρες (4 ώρες την ημέρα, 2 φορές την εβδομάδα), σε σύνολο 30 επισκέψεων, </a:t>
            </a:r>
          </a:p>
          <a:p>
            <a:pPr algn="ctr"/>
            <a:r>
              <a:rPr lang="el-GR" sz="1200" b="1"/>
              <a:t>εκτός</a:t>
            </a:r>
            <a:r>
              <a:rPr lang="el-GR" sz="1200"/>
              <a:t>  των Φυσικών Καλλυντικών που είναι 80 ώρες (κάθε Παρασκευή)</a:t>
            </a:r>
          </a:p>
        </p:txBody>
      </p:sp>
      <p:sp>
        <p:nvSpPr>
          <p:cNvPr id="22532" name="Rectangle 6"/>
          <p:cNvSpPr>
            <a:spLocks noChangeArrowheads="1"/>
          </p:cNvSpPr>
          <p:nvPr/>
        </p:nvSpPr>
        <p:spPr bwMode="auto">
          <a:xfrm>
            <a:off x="3268663" y="631825"/>
            <a:ext cx="3544887" cy="366713"/>
          </a:xfrm>
          <a:prstGeom prst="rect">
            <a:avLst/>
          </a:prstGeom>
          <a:noFill/>
          <a:ln w="9525">
            <a:noFill/>
            <a:miter lim="800000"/>
            <a:headEnd/>
            <a:tailEnd/>
          </a:ln>
        </p:spPr>
        <p:txBody>
          <a:bodyPr wrap="none">
            <a:spAutoFit/>
          </a:bodyPr>
          <a:lstStyle/>
          <a:p>
            <a:r>
              <a:rPr lang="el-GR" b="1"/>
              <a:t>Β. Επαγγελματική Εκπαίδευση</a:t>
            </a:r>
          </a:p>
        </p:txBody>
      </p:sp>
      <p:sp>
        <p:nvSpPr>
          <p:cNvPr id="22533" name="Rectangle 7"/>
          <p:cNvSpPr>
            <a:spLocks noChangeArrowheads="1"/>
          </p:cNvSpPr>
          <p:nvPr/>
        </p:nvSpPr>
        <p:spPr bwMode="auto">
          <a:xfrm>
            <a:off x="476250" y="6465888"/>
            <a:ext cx="2305050" cy="1628775"/>
          </a:xfrm>
          <a:prstGeom prst="rect">
            <a:avLst/>
          </a:prstGeom>
          <a:noFill/>
          <a:ln w="9525">
            <a:noFill/>
            <a:miter lim="800000"/>
            <a:headEnd/>
            <a:tailEnd/>
          </a:ln>
        </p:spPr>
        <p:txBody>
          <a:bodyPr>
            <a:spAutoFit/>
          </a:bodyPr>
          <a:lstStyle/>
          <a:p>
            <a:pPr algn="ctr">
              <a:lnSpc>
                <a:spcPct val="140000"/>
              </a:lnSpc>
            </a:pPr>
            <a:r>
              <a:rPr lang="el-GR"/>
              <a:t>Μελισσοκομία </a:t>
            </a:r>
          </a:p>
          <a:p>
            <a:pPr algn="ctr">
              <a:lnSpc>
                <a:spcPct val="140000"/>
              </a:lnSpc>
            </a:pPr>
            <a:r>
              <a:rPr lang="el-GR"/>
              <a:t>Κηποτεχνία</a:t>
            </a:r>
          </a:p>
          <a:p>
            <a:pPr algn="ctr">
              <a:lnSpc>
                <a:spcPct val="140000"/>
              </a:lnSpc>
            </a:pPr>
            <a:r>
              <a:rPr lang="el-GR"/>
              <a:t>Ανθοδετική</a:t>
            </a:r>
          </a:p>
          <a:p>
            <a:pPr algn="ctr">
              <a:lnSpc>
                <a:spcPct val="140000"/>
              </a:lnSpc>
            </a:pPr>
            <a:r>
              <a:rPr lang="el-GR"/>
              <a:t>Φυσικά Καλλυντικά</a:t>
            </a:r>
          </a:p>
        </p:txBody>
      </p:sp>
      <p:sp>
        <p:nvSpPr>
          <p:cNvPr id="22534" name="Line 8"/>
          <p:cNvSpPr>
            <a:spLocks noChangeShapeType="1"/>
          </p:cNvSpPr>
          <p:nvPr/>
        </p:nvSpPr>
        <p:spPr bwMode="auto">
          <a:xfrm>
            <a:off x="3429000" y="3297238"/>
            <a:ext cx="3455988" cy="0"/>
          </a:xfrm>
          <a:prstGeom prst="line">
            <a:avLst/>
          </a:prstGeom>
          <a:noFill/>
          <a:ln w="127000">
            <a:solidFill>
              <a:srgbClr val="92D050"/>
            </a:solidFill>
            <a:round/>
            <a:headEnd/>
            <a:tailEnd/>
          </a:ln>
        </p:spPr>
        <p:txBody>
          <a:bodyPr/>
          <a:lstStyle/>
          <a:p>
            <a:endParaRPr lang="el-GR"/>
          </a:p>
        </p:txBody>
      </p:sp>
      <p:sp>
        <p:nvSpPr>
          <p:cNvPr id="22535" name="Rectangle 9"/>
          <p:cNvSpPr>
            <a:spLocks noChangeArrowheads="1"/>
          </p:cNvSpPr>
          <p:nvPr/>
        </p:nvSpPr>
        <p:spPr bwMode="auto">
          <a:xfrm>
            <a:off x="3357563" y="2919413"/>
            <a:ext cx="2246312" cy="304800"/>
          </a:xfrm>
          <a:prstGeom prst="rect">
            <a:avLst/>
          </a:prstGeom>
          <a:noFill/>
          <a:ln w="9525">
            <a:noFill/>
            <a:miter lim="800000"/>
            <a:headEnd/>
            <a:tailEnd/>
          </a:ln>
        </p:spPr>
        <p:txBody>
          <a:bodyPr wrap="none">
            <a:spAutoFit/>
          </a:bodyPr>
          <a:lstStyle/>
          <a:p>
            <a:r>
              <a:rPr lang="el-GR" sz="1400" b="1"/>
              <a:t>Σε ποιους απευθύνονται</a:t>
            </a:r>
          </a:p>
        </p:txBody>
      </p:sp>
      <p:sp>
        <p:nvSpPr>
          <p:cNvPr id="22536" name="Rectangle 10"/>
          <p:cNvSpPr>
            <a:spLocks noChangeArrowheads="1"/>
          </p:cNvSpPr>
          <p:nvPr/>
        </p:nvSpPr>
        <p:spPr bwMode="auto">
          <a:xfrm>
            <a:off x="3359150" y="3513138"/>
            <a:ext cx="3382963" cy="1370012"/>
          </a:xfrm>
          <a:prstGeom prst="rect">
            <a:avLst/>
          </a:prstGeom>
          <a:noFill/>
          <a:ln w="9525">
            <a:noFill/>
            <a:miter lim="800000"/>
            <a:headEnd/>
            <a:tailEnd/>
          </a:ln>
        </p:spPr>
        <p:txBody>
          <a:bodyPr>
            <a:spAutoFit/>
          </a:bodyPr>
          <a:lstStyle/>
          <a:p>
            <a:r>
              <a:rPr lang="el-GR" sz="1200"/>
              <a:t>Σε φοιτητές, σπουδαστές Γεωπονικών Σχολών που επιθυμούν να εμπλουτίσουν τις γνώσεις τους στα διάφορα θεματικά πεδία.</a:t>
            </a:r>
          </a:p>
          <a:p>
            <a:r>
              <a:rPr lang="el-GR" sz="1200"/>
              <a:t>Σε Γεωπόνους, Τεχνολόγους Γεωπόνους που επιθυμούν επιμόρφωση στα ανωτέρω θέματα.</a:t>
            </a:r>
          </a:p>
          <a:p>
            <a:r>
              <a:rPr lang="el-GR" sz="1200"/>
              <a:t>Σε επαγγελματίες μελισσοκόμους, κηπουρούς και ανθοδέτες.</a:t>
            </a:r>
          </a:p>
        </p:txBody>
      </p:sp>
      <p:sp>
        <p:nvSpPr>
          <p:cNvPr id="22537" name="Rectangle 12"/>
          <p:cNvSpPr>
            <a:spLocks noChangeArrowheads="1"/>
          </p:cNvSpPr>
          <p:nvPr/>
        </p:nvSpPr>
        <p:spPr bwMode="auto">
          <a:xfrm>
            <a:off x="3357563" y="5440363"/>
            <a:ext cx="1300162" cy="304800"/>
          </a:xfrm>
          <a:prstGeom prst="rect">
            <a:avLst/>
          </a:prstGeom>
          <a:noFill/>
          <a:ln w="9525">
            <a:noFill/>
            <a:miter lim="800000"/>
            <a:headEnd/>
            <a:tailEnd/>
          </a:ln>
        </p:spPr>
        <p:txBody>
          <a:bodyPr wrap="none">
            <a:spAutoFit/>
          </a:bodyPr>
          <a:lstStyle/>
          <a:p>
            <a:r>
              <a:rPr lang="el-GR" sz="1400" b="1"/>
              <a:t>Μεθοδολογία</a:t>
            </a:r>
          </a:p>
        </p:txBody>
      </p:sp>
      <p:sp>
        <p:nvSpPr>
          <p:cNvPr id="22538" name="Rectangle 13"/>
          <p:cNvSpPr>
            <a:spLocks noChangeArrowheads="1"/>
          </p:cNvSpPr>
          <p:nvPr/>
        </p:nvSpPr>
        <p:spPr bwMode="auto">
          <a:xfrm>
            <a:off x="3500438" y="6032500"/>
            <a:ext cx="3357562" cy="822325"/>
          </a:xfrm>
          <a:prstGeom prst="rect">
            <a:avLst/>
          </a:prstGeom>
          <a:noFill/>
          <a:ln w="9525">
            <a:noFill/>
            <a:miter lim="800000"/>
            <a:headEnd/>
            <a:tailEnd/>
          </a:ln>
        </p:spPr>
        <p:txBody>
          <a:bodyPr>
            <a:spAutoFit/>
          </a:bodyPr>
          <a:lstStyle/>
          <a:p>
            <a:r>
              <a:rPr lang="el-GR" sz="1200"/>
              <a:t>Εισηγήσεις, παρουσιάσεις, μελέτες περιπτώσεων, συζήτηση, ασκήσεις, τέστ γνώσεων – κρίσης, πρακτική άσκηση (ανάλογα το σεμινάριο)</a:t>
            </a:r>
          </a:p>
        </p:txBody>
      </p:sp>
      <p:sp>
        <p:nvSpPr>
          <p:cNvPr id="22539" name="Rectangle 15"/>
          <p:cNvSpPr>
            <a:spLocks noChangeArrowheads="1"/>
          </p:cNvSpPr>
          <p:nvPr/>
        </p:nvSpPr>
        <p:spPr bwMode="auto">
          <a:xfrm>
            <a:off x="3357563" y="7113588"/>
            <a:ext cx="922337" cy="304800"/>
          </a:xfrm>
          <a:prstGeom prst="rect">
            <a:avLst/>
          </a:prstGeom>
          <a:noFill/>
          <a:ln w="9525">
            <a:noFill/>
            <a:miter lim="800000"/>
            <a:headEnd/>
            <a:tailEnd/>
          </a:ln>
        </p:spPr>
        <p:txBody>
          <a:bodyPr wrap="none">
            <a:spAutoFit/>
          </a:bodyPr>
          <a:lstStyle/>
          <a:p>
            <a:r>
              <a:rPr lang="el-GR" sz="1400" b="1"/>
              <a:t>Διάρκεια</a:t>
            </a:r>
          </a:p>
        </p:txBody>
      </p:sp>
      <p:sp>
        <p:nvSpPr>
          <p:cNvPr id="22540" name="Line 18"/>
          <p:cNvSpPr>
            <a:spLocks noChangeShapeType="1"/>
          </p:cNvSpPr>
          <p:nvPr/>
        </p:nvSpPr>
        <p:spPr bwMode="auto">
          <a:xfrm>
            <a:off x="3402013" y="5816600"/>
            <a:ext cx="3455987" cy="0"/>
          </a:xfrm>
          <a:prstGeom prst="line">
            <a:avLst/>
          </a:prstGeom>
          <a:noFill/>
          <a:ln w="127000">
            <a:solidFill>
              <a:srgbClr val="92D050"/>
            </a:solidFill>
            <a:round/>
            <a:headEnd/>
            <a:tailEnd/>
          </a:ln>
        </p:spPr>
        <p:txBody>
          <a:bodyPr/>
          <a:lstStyle/>
          <a:p>
            <a:endParaRPr lang="el-GR"/>
          </a:p>
        </p:txBody>
      </p:sp>
      <p:sp>
        <p:nvSpPr>
          <p:cNvPr id="22541" name="Line 19"/>
          <p:cNvSpPr>
            <a:spLocks noChangeShapeType="1"/>
          </p:cNvSpPr>
          <p:nvPr/>
        </p:nvSpPr>
        <p:spPr bwMode="auto">
          <a:xfrm>
            <a:off x="3429000" y="7473950"/>
            <a:ext cx="3455988" cy="0"/>
          </a:xfrm>
          <a:prstGeom prst="line">
            <a:avLst/>
          </a:prstGeom>
          <a:noFill/>
          <a:ln w="127000">
            <a:solidFill>
              <a:srgbClr val="92D050"/>
            </a:solidFill>
            <a:round/>
            <a:headEnd/>
            <a:tailEnd/>
          </a:ln>
        </p:spPr>
        <p:txBody>
          <a:bodyPr/>
          <a:lstStyle/>
          <a:p>
            <a:endParaRPr lang="el-GR"/>
          </a:p>
        </p:txBody>
      </p:sp>
      <p:pic>
        <p:nvPicPr>
          <p:cNvPr id="22542" name="Picture 20" descr="ABCD0020"/>
          <p:cNvPicPr>
            <a:picLocks noChangeAspect="1" noChangeArrowheads="1"/>
          </p:cNvPicPr>
          <p:nvPr/>
        </p:nvPicPr>
        <p:blipFill>
          <a:blip r:embed="rId2"/>
          <a:srcRect/>
          <a:stretch>
            <a:fillRect/>
          </a:stretch>
        </p:blipFill>
        <p:spPr bwMode="auto">
          <a:xfrm>
            <a:off x="476250" y="2222500"/>
            <a:ext cx="2295525" cy="1722438"/>
          </a:xfrm>
          <a:prstGeom prst="rect">
            <a:avLst/>
          </a:prstGeom>
          <a:noFill/>
          <a:ln w="9525">
            <a:solidFill>
              <a:schemeClr val="bg1"/>
            </a:solidFill>
            <a:miter lim="800000"/>
            <a:headEnd/>
            <a:tailEnd/>
          </a:ln>
        </p:spPr>
      </p:pic>
      <p:pic>
        <p:nvPicPr>
          <p:cNvPr id="22543" name="Picture 21" descr="DSC00055"/>
          <p:cNvPicPr>
            <a:picLocks noChangeAspect="1" noChangeArrowheads="1"/>
          </p:cNvPicPr>
          <p:nvPr/>
        </p:nvPicPr>
        <p:blipFill>
          <a:blip r:embed="rId3"/>
          <a:srcRect/>
          <a:stretch>
            <a:fillRect/>
          </a:stretch>
        </p:blipFill>
        <p:spPr bwMode="auto">
          <a:xfrm>
            <a:off x="476250" y="4232275"/>
            <a:ext cx="2303463" cy="1735138"/>
          </a:xfrm>
          <a:prstGeom prst="rect">
            <a:avLst/>
          </a:prstGeom>
          <a:noFill/>
          <a:ln w="9525">
            <a:solidFill>
              <a:schemeClr val="bg1"/>
            </a:solidFill>
            <a:miter lim="800000"/>
            <a:headEnd/>
            <a:tailEnd/>
          </a:ln>
        </p:spPr>
      </p:pic>
      <p:pic>
        <p:nvPicPr>
          <p:cNvPr id="22544" name="Picture 22" descr="IMG_3635"/>
          <p:cNvPicPr>
            <a:picLocks noChangeAspect="1" noChangeArrowheads="1"/>
          </p:cNvPicPr>
          <p:nvPr/>
        </p:nvPicPr>
        <p:blipFill>
          <a:blip r:embed="rId4"/>
          <a:srcRect/>
          <a:stretch>
            <a:fillRect/>
          </a:stretch>
        </p:blipFill>
        <p:spPr bwMode="auto">
          <a:xfrm>
            <a:off x="476250" y="393700"/>
            <a:ext cx="2303463" cy="1535113"/>
          </a:xfrm>
          <a:prstGeom prst="rect">
            <a:avLst/>
          </a:prstGeom>
          <a:noFill/>
          <a:ln w="9525">
            <a:solidFill>
              <a:schemeClr val="bg1"/>
            </a:solidFill>
            <a:miter lim="800000"/>
            <a:headEnd/>
            <a:tailEnd/>
          </a:ln>
        </p:spPr>
      </p:pic>
      <p:sp>
        <p:nvSpPr>
          <p:cNvPr id="22545" name="Rectangle 19"/>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22546" name="Text Box 20"/>
          <p:cNvSpPr txBox="1">
            <a:spLocks noChangeArrowheads="1"/>
          </p:cNvSpPr>
          <p:nvPr/>
        </p:nvSpPr>
        <p:spPr bwMode="auto">
          <a:xfrm>
            <a:off x="6559550" y="9637713"/>
            <a:ext cx="254000" cy="244475"/>
          </a:xfrm>
          <a:prstGeom prst="rect">
            <a:avLst/>
          </a:prstGeom>
          <a:noFill/>
          <a:ln w="9525">
            <a:noFill/>
            <a:miter lim="800000"/>
            <a:headEnd/>
            <a:tailEnd/>
          </a:ln>
        </p:spPr>
        <p:txBody>
          <a:bodyPr wrap="none">
            <a:spAutoFit/>
          </a:bodyPr>
          <a:lstStyle/>
          <a:p>
            <a:r>
              <a:rPr lang="el-GR" sz="1000" b="1"/>
              <a:t>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3233738" y="563563"/>
            <a:ext cx="3624262" cy="2544762"/>
          </a:xfrm>
          <a:prstGeom prst="rect">
            <a:avLst/>
          </a:prstGeom>
          <a:noFill/>
          <a:ln w="9525">
            <a:noFill/>
            <a:miter lim="800000"/>
            <a:headEnd/>
            <a:tailEnd/>
          </a:ln>
        </p:spPr>
        <p:txBody>
          <a:bodyPr anchor="ctr">
            <a:spAutoFit/>
          </a:bodyPr>
          <a:lstStyle/>
          <a:p>
            <a:r>
              <a:rPr lang="el-GR" sz="1200" b="1" u="sng"/>
              <a:t>Συνοπτικό Πρόγραμμα</a:t>
            </a:r>
          </a:p>
          <a:p>
            <a:endParaRPr lang="el-GR" sz="900" b="1" u="sng"/>
          </a:p>
          <a:p>
            <a:r>
              <a:rPr lang="el-GR" sz="1000"/>
              <a:t>Νομικό πλαίσιο και άδεια εφαρμογής απεντομώσεων – μυοκτονιών σε κατοικημένους χώρους.</a:t>
            </a:r>
          </a:p>
          <a:p>
            <a:r>
              <a:rPr lang="el-GR" sz="1000"/>
              <a:t>Τρόποι εφαρμογής των φαρμάκων.</a:t>
            </a:r>
          </a:p>
          <a:p>
            <a:r>
              <a:rPr lang="el-GR" sz="1000"/>
              <a:t>Βιολογία και καταπολέμηση τρωκτικών.</a:t>
            </a:r>
          </a:p>
          <a:p>
            <a:r>
              <a:rPr lang="el-GR" sz="1000"/>
              <a:t>Βιολογία και καταπολέμηση κατσαρίδας, μύγας, κουνουπιού, μερμηγκιού, και άλλων εντόμων υγειονομικής σημασίας.</a:t>
            </a:r>
          </a:p>
          <a:p>
            <a:r>
              <a:rPr lang="el-GR" sz="1000"/>
              <a:t>Βιολογία και καταπολέμηση τσιμπουριών, αραχνών, σκορπιών, σαρανταποδαρούσας.</a:t>
            </a:r>
          </a:p>
          <a:p>
            <a:r>
              <a:rPr lang="el-GR" sz="1000"/>
              <a:t>Απώθηση ερπετών.</a:t>
            </a:r>
          </a:p>
          <a:p>
            <a:r>
              <a:rPr lang="el-GR" sz="1000"/>
              <a:t>Απώθηση Περιστεριών.</a:t>
            </a:r>
          </a:p>
          <a:p>
            <a:r>
              <a:rPr lang="el-GR" sz="1000"/>
              <a:t>Σαράκια.</a:t>
            </a:r>
          </a:p>
          <a:p>
            <a:r>
              <a:rPr lang="el-GR" sz="1000"/>
              <a:t>Έντομα αποθηκών.</a:t>
            </a:r>
          </a:p>
          <a:p>
            <a:r>
              <a:rPr lang="el-GR" sz="1000"/>
              <a:t>Απαιτήσεις HACCP.</a:t>
            </a:r>
          </a:p>
          <a:p>
            <a:r>
              <a:rPr lang="el-GR" sz="1000"/>
              <a:t>Εργαστήριο – Εφαρμογή στα κτίρια του ΙΓΕ.</a:t>
            </a:r>
          </a:p>
        </p:txBody>
      </p:sp>
      <p:sp>
        <p:nvSpPr>
          <p:cNvPr id="23554" name="Rectangle 5"/>
          <p:cNvSpPr>
            <a:spLocks noChangeArrowheads="1"/>
          </p:cNvSpPr>
          <p:nvPr/>
        </p:nvSpPr>
        <p:spPr bwMode="auto">
          <a:xfrm>
            <a:off x="3186113" y="163513"/>
            <a:ext cx="3627437" cy="396875"/>
          </a:xfrm>
          <a:prstGeom prst="rect">
            <a:avLst/>
          </a:prstGeom>
          <a:noFill/>
          <a:ln w="9525">
            <a:noFill/>
            <a:miter lim="800000"/>
            <a:headEnd/>
            <a:tailEnd/>
          </a:ln>
        </p:spPr>
        <p:txBody>
          <a:bodyPr wrap="none">
            <a:spAutoFit/>
          </a:bodyPr>
          <a:lstStyle/>
          <a:p>
            <a:r>
              <a:rPr lang="el-GR" sz="2000" b="1"/>
              <a:t>Απεντομώσεις – Μυοκτονίες</a:t>
            </a:r>
          </a:p>
        </p:txBody>
      </p:sp>
      <p:sp>
        <p:nvSpPr>
          <p:cNvPr id="23555" name="Line 6"/>
          <p:cNvSpPr>
            <a:spLocks noChangeShapeType="1"/>
          </p:cNvSpPr>
          <p:nvPr/>
        </p:nvSpPr>
        <p:spPr bwMode="auto">
          <a:xfrm>
            <a:off x="3141663" y="560388"/>
            <a:ext cx="3716337" cy="0"/>
          </a:xfrm>
          <a:prstGeom prst="line">
            <a:avLst/>
          </a:prstGeom>
          <a:noFill/>
          <a:ln w="57150">
            <a:solidFill>
              <a:srgbClr val="669900"/>
            </a:solidFill>
            <a:round/>
            <a:headEnd/>
            <a:tailEnd/>
          </a:ln>
        </p:spPr>
        <p:txBody>
          <a:bodyPr/>
          <a:lstStyle/>
          <a:p>
            <a:endParaRPr lang="el-GR"/>
          </a:p>
        </p:txBody>
      </p:sp>
      <p:sp>
        <p:nvSpPr>
          <p:cNvPr id="23556" name="Rectangle 7"/>
          <p:cNvSpPr>
            <a:spLocks noChangeArrowheads="1"/>
          </p:cNvSpPr>
          <p:nvPr/>
        </p:nvSpPr>
        <p:spPr bwMode="auto">
          <a:xfrm>
            <a:off x="3213100" y="3506788"/>
            <a:ext cx="3644900" cy="1185862"/>
          </a:xfrm>
          <a:prstGeom prst="rect">
            <a:avLst/>
          </a:prstGeom>
          <a:noFill/>
          <a:ln w="9525">
            <a:noFill/>
            <a:miter lim="800000"/>
            <a:headEnd/>
            <a:tailEnd/>
          </a:ln>
        </p:spPr>
        <p:txBody>
          <a:bodyPr anchor="ctr">
            <a:spAutoFit/>
          </a:bodyPr>
          <a:lstStyle/>
          <a:p>
            <a:r>
              <a:rPr lang="el-GR" sz="1200" b="1" u="sng"/>
              <a:t>Συνοπτικό Πρόγραμμα</a:t>
            </a:r>
          </a:p>
          <a:p>
            <a:endParaRPr lang="el-GR" sz="900" b="1" u="sng"/>
          </a:p>
          <a:p>
            <a:r>
              <a:rPr lang="el-GR" sz="1000"/>
              <a:t>Βιολογική κτηνοτροφία στην Ελλάδα και τον κόσμο.</a:t>
            </a:r>
          </a:p>
          <a:p>
            <a:r>
              <a:rPr lang="el-GR" sz="1000"/>
              <a:t>Ορισμός, βασικές αρχές, κανονισμοί. Μεθοδολογία επιλογής ζωικού κεφαλαίου.</a:t>
            </a:r>
          </a:p>
          <a:p>
            <a:r>
              <a:rPr lang="el-GR" sz="1000"/>
              <a:t>Διατροφή, σταβλισμός, υγιεινή και ασφάλεια ζώων.</a:t>
            </a:r>
          </a:p>
          <a:p>
            <a:r>
              <a:rPr lang="el-GR" sz="1000"/>
              <a:t>Προγράμματα επιδοτήσεων.</a:t>
            </a:r>
          </a:p>
        </p:txBody>
      </p:sp>
      <p:sp>
        <p:nvSpPr>
          <p:cNvPr id="23557" name="Rectangle 8"/>
          <p:cNvSpPr>
            <a:spLocks noChangeArrowheads="1"/>
          </p:cNvSpPr>
          <p:nvPr/>
        </p:nvSpPr>
        <p:spPr bwMode="auto">
          <a:xfrm>
            <a:off x="3808413" y="3116263"/>
            <a:ext cx="3049587" cy="396875"/>
          </a:xfrm>
          <a:prstGeom prst="rect">
            <a:avLst/>
          </a:prstGeom>
          <a:noFill/>
          <a:ln w="9525">
            <a:noFill/>
            <a:miter lim="800000"/>
            <a:headEnd/>
            <a:tailEnd/>
          </a:ln>
        </p:spPr>
        <p:txBody>
          <a:bodyPr wrap="none">
            <a:spAutoFit/>
          </a:bodyPr>
          <a:lstStyle/>
          <a:p>
            <a:r>
              <a:rPr lang="el-GR" sz="2000" b="1"/>
              <a:t>Βιολογική Κτηνοτροφία</a:t>
            </a:r>
          </a:p>
        </p:txBody>
      </p:sp>
      <p:sp>
        <p:nvSpPr>
          <p:cNvPr id="23558" name="Line 9"/>
          <p:cNvSpPr>
            <a:spLocks noChangeShapeType="1"/>
          </p:cNvSpPr>
          <p:nvPr/>
        </p:nvSpPr>
        <p:spPr bwMode="auto">
          <a:xfrm>
            <a:off x="3141663" y="3513138"/>
            <a:ext cx="3716337" cy="0"/>
          </a:xfrm>
          <a:prstGeom prst="line">
            <a:avLst/>
          </a:prstGeom>
          <a:noFill/>
          <a:ln w="57150">
            <a:solidFill>
              <a:srgbClr val="669900"/>
            </a:solidFill>
            <a:round/>
            <a:headEnd/>
            <a:tailEnd/>
          </a:ln>
        </p:spPr>
        <p:txBody>
          <a:bodyPr/>
          <a:lstStyle/>
          <a:p>
            <a:endParaRPr lang="el-GR"/>
          </a:p>
        </p:txBody>
      </p:sp>
      <p:sp>
        <p:nvSpPr>
          <p:cNvPr id="23559" name="Rectangle 10"/>
          <p:cNvSpPr>
            <a:spLocks noChangeArrowheads="1"/>
          </p:cNvSpPr>
          <p:nvPr/>
        </p:nvSpPr>
        <p:spPr bwMode="auto">
          <a:xfrm>
            <a:off x="260350" y="5453063"/>
            <a:ext cx="5949950" cy="2544762"/>
          </a:xfrm>
          <a:prstGeom prst="rect">
            <a:avLst/>
          </a:prstGeom>
          <a:noFill/>
          <a:ln w="9525">
            <a:noFill/>
            <a:miter lim="800000"/>
            <a:headEnd/>
            <a:tailEnd/>
          </a:ln>
        </p:spPr>
        <p:txBody>
          <a:bodyPr anchor="ctr">
            <a:spAutoFit/>
          </a:bodyPr>
          <a:lstStyle/>
          <a:p>
            <a:r>
              <a:rPr lang="el-GR" sz="1200" b="1" u="sng"/>
              <a:t>Συνοπτικό Πρόγραμμα</a:t>
            </a:r>
          </a:p>
          <a:p>
            <a:endParaRPr lang="el-GR" sz="900" b="1" u="sng"/>
          </a:p>
          <a:p>
            <a:r>
              <a:rPr lang="el-GR" sz="1000"/>
              <a:t>Σύντομη περιγραφή θεματικών ενοτήτων</a:t>
            </a:r>
          </a:p>
          <a:p>
            <a:r>
              <a:rPr lang="el-GR" sz="1000"/>
              <a:t>Γενικές αρχές θρέψης των φυτών. Ο ρόλος των μακροστοιχείων </a:t>
            </a:r>
          </a:p>
          <a:p>
            <a:r>
              <a:rPr lang="el-GR" sz="1000"/>
              <a:t>και ιχνοστοιχείων.</a:t>
            </a:r>
          </a:p>
          <a:p>
            <a:r>
              <a:rPr lang="el-GR" sz="1000"/>
              <a:t>Ανάλυση εδάφους – Φυλλοδιαγνωστική</a:t>
            </a:r>
          </a:p>
          <a:p>
            <a:r>
              <a:rPr lang="el-GR" sz="1000"/>
              <a:t>Λιπάσματα (Τύποι και μορφές λιπασμάτων) – Κατηγορίες Λίπανσης </a:t>
            </a:r>
          </a:p>
          <a:p>
            <a:r>
              <a:rPr lang="el-GR" sz="1000"/>
              <a:t>(Βασική, επιφανειακή και διαφυλλική λίπανση).</a:t>
            </a:r>
          </a:p>
          <a:p>
            <a:r>
              <a:rPr lang="el-GR" sz="1000"/>
              <a:t>Τρόποι και χρόνος εφαρμογής – Πρόγραμμα λίπανσης.</a:t>
            </a:r>
          </a:p>
          <a:p>
            <a:r>
              <a:rPr lang="el-GR" sz="1000"/>
              <a:t>Ειδικά θέματα θρέψης – λίπανσης</a:t>
            </a:r>
          </a:p>
          <a:p>
            <a:r>
              <a:rPr lang="el-GR" sz="1000"/>
              <a:t>- Μηλοειδών</a:t>
            </a:r>
          </a:p>
          <a:p>
            <a:r>
              <a:rPr lang="el-GR" sz="1000"/>
              <a:t>- Πυρηνόκαρπων</a:t>
            </a:r>
          </a:p>
          <a:p>
            <a:r>
              <a:rPr lang="el-GR" sz="1000"/>
              <a:t>- Ακρόδρυων</a:t>
            </a:r>
          </a:p>
          <a:p>
            <a:r>
              <a:rPr lang="el-GR" sz="1000"/>
              <a:t>- Ελιάς</a:t>
            </a:r>
          </a:p>
          <a:p>
            <a:r>
              <a:rPr lang="el-GR" sz="1000"/>
              <a:t>- Εσπεριδοειδών</a:t>
            </a:r>
          </a:p>
          <a:p>
            <a:r>
              <a:rPr lang="el-GR" sz="1000"/>
              <a:t>- Συκιάς, Ακτινιδίου, Ροδιάς, Χαρουπιάς, Αβοκάντο, Μπανάνα.</a:t>
            </a:r>
          </a:p>
        </p:txBody>
      </p:sp>
      <p:sp>
        <p:nvSpPr>
          <p:cNvPr id="23560" name="Rectangle 11"/>
          <p:cNvSpPr>
            <a:spLocks noChangeArrowheads="1"/>
          </p:cNvSpPr>
          <p:nvPr/>
        </p:nvSpPr>
        <p:spPr bwMode="auto">
          <a:xfrm>
            <a:off x="1576388" y="5059363"/>
            <a:ext cx="5353050" cy="396875"/>
          </a:xfrm>
          <a:prstGeom prst="rect">
            <a:avLst/>
          </a:prstGeom>
          <a:noFill/>
          <a:ln w="9525">
            <a:noFill/>
            <a:miter lim="800000"/>
            <a:headEnd/>
            <a:tailEnd/>
          </a:ln>
        </p:spPr>
        <p:txBody>
          <a:bodyPr wrap="none">
            <a:spAutoFit/>
          </a:bodyPr>
          <a:lstStyle/>
          <a:p>
            <a:r>
              <a:rPr lang="el-GR" sz="2000" b="1"/>
              <a:t>Θρέψη – Λίπανση Καρποφόρων Δένδρων </a:t>
            </a:r>
          </a:p>
        </p:txBody>
      </p:sp>
      <p:sp>
        <p:nvSpPr>
          <p:cNvPr id="23561" name="Line 12"/>
          <p:cNvSpPr>
            <a:spLocks noChangeShapeType="1"/>
          </p:cNvSpPr>
          <p:nvPr/>
        </p:nvSpPr>
        <p:spPr bwMode="auto">
          <a:xfrm>
            <a:off x="692150" y="5456238"/>
            <a:ext cx="6165850" cy="0"/>
          </a:xfrm>
          <a:prstGeom prst="line">
            <a:avLst/>
          </a:prstGeom>
          <a:noFill/>
          <a:ln w="57150">
            <a:solidFill>
              <a:srgbClr val="669900"/>
            </a:solidFill>
            <a:round/>
            <a:headEnd/>
            <a:tailEnd/>
          </a:ln>
        </p:spPr>
        <p:txBody>
          <a:bodyPr/>
          <a:lstStyle/>
          <a:p>
            <a:endParaRPr lang="el-GR"/>
          </a:p>
        </p:txBody>
      </p:sp>
      <p:sp>
        <p:nvSpPr>
          <p:cNvPr id="23562" name="Rectangle 13"/>
          <p:cNvSpPr>
            <a:spLocks noChangeArrowheads="1"/>
          </p:cNvSpPr>
          <p:nvPr/>
        </p:nvSpPr>
        <p:spPr bwMode="auto">
          <a:xfrm>
            <a:off x="404813" y="8113713"/>
            <a:ext cx="5572125" cy="1646237"/>
          </a:xfrm>
          <a:prstGeom prst="rect">
            <a:avLst/>
          </a:prstGeom>
          <a:noFill/>
          <a:ln w="9525">
            <a:noFill/>
            <a:miter lim="800000"/>
            <a:headEnd/>
            <a:tailEnd/>
          </a:ln>
        </p:spPr>
        <p:txBody>
          <a:bodyPr wrap="none" anchor="ctr">
            <a:spAutoFit/>
          </a:bodyPr>
          <a:lstStyle/>
          <a:p>
            <a:r>
              <a:rPr lang="el-GR" sz="1200" b="1" u="sng"/>
              <a:t>Συνοπτικό Πρόγραμμα</a:t>
            </a:r>
          </a:p>
          <a:p>
            <a:endParaRPr lang="el-GR" sz="900" b="1" u="sng"/>
          </a:p>
          <a:p>
            <a:r>
              <a:rPr lang="el-GR" sz="1000"/>
              <a:t>Καλλιεργούμενα μανιτάρια: είδη, διαιτητικές-φαρμακευτικές ιδιότητες</a:t>
            </a:r>
            <a:br>
              <a:rPr lang="el-GR" sz="1000"/>
            </a:br>
            <a:r>
              <a:rPr lang="el-GR" sz="1000"/>
              <a:t>Βιολογία, στάδια ανάπτυξης και συνθήκες καλλιέργειας μανιταριών (γένη </a:t>
            </a:r>
            <a:r>
              <a:rPr lang="el-GR" sz="1000" i="1"/>
              <a:t>Agaricus, Pleurotus</a:t>
            </a:r>
            <a:r>
              <a:rPr lang="el-GR" sz="1000"/>
              <a:t>)</a:t>
            </a:r>
            <a:br>
              <a:rPr lang="el-GR" sz="1000"/>
            </a:br>
            <a:r>
              <a:rPr lang="el-GR" sz="1000"/>
              <a:t>Υποστρώματα καλλιέργειας μανιταριών και τεχνική παρασκευής τους</a:t>
            </a:r>
            <a:br>
              <a:rPr lang="el-GR" sz="1000"/>
            </a:br>
            <a:r>
              <a:rPr lang="el-GR" sz="1000"/>
              <a:t>Πολλαπλασιαστικό υλικό μανιταριών και διαδικασία παρασκευής του</a:t>
            </a:r>
            <a:br>
              <a:rPr lang="el-GR" sz="1000"/>
            </a:br>
            <a:r>
              <a:rPr lang="el-GR" sz="1000"/>
              <a:t>Μέθοδοι και διαδικασία παραγωγής μανιταριών σε ελεγχόμενες συνθήκες (</a:t>
            </a:r>
            <a:r>
              <a:rPr lang="el-GR" sz="1000" i="1"/>
              <a:t>Agaricus, Pleurotus</a:t>
            </a:r>
            <a:r>
              <a:rPr lang="el-GR" sz="1000"/>
              <a:t>)</a:t>
            </a:r>
            <a:br>
              <a:rPr lang="el-GR" sz="1000"/>
            </a:br>
            <a:r>
              <a:rPr lang="el-GR" sz="1000"/>
              <a:t>Εχθροί-ασθένειες μανιταριών και μέτρα αντιμετώπισης τους</a:t>
            </a:r>
            <a:br>
              <a:rPr lang="el-GR" sz="1000"/>
            </a:br>
            <a:r>
              <a:rPr lang="el-GR" sz="1000"/>
              <a:t>Συγκομιδή, συντήρηση, συσκευασία, μεταποίηση, εμπορία</a:t>
            </a:r>
            <a:br>
              <a:rPr lang="el-GR" sz="1000"/>
            </a:br>
            <a:r>
              <a:rPr lang="el-GR" sz="1000"/>
              <a:t>Συνταγές μαγειρικής</a:t>
            </a:r>
          </a:p>
        </p:txBody>
      </p:sp>
      <p:sp>
        <p:nvSpPr>
          <p:cNvPr id="23563" name="Rectangle 14"/>
          <p:cNvSpPr>
            <a:spLocks noChangeArrowheads="1"/>
          </p:cNvSpPr>
          <p:nvPr/>
        </p:nvSpPr>
        <p:spPr bwMode="auto">
          <a:xfrm>
            <a:off x="3933825" y="7761288"/>
            <a:ext cx="2846388" cy="366712"/>
          </a:xfrm>
          <a:prstGeom prst="rect">
            <a:avLst/>
          </a:prstGeom>
          <a:noFill/>
          <a:ln w="9525">
            <a:noFill/>
            <a:miter lim="800000"/>
            <a:headEnd/>
            <a:tailEnd/>
          </a:ln>
        </p:spPr>
        <p:txBody>
          <a:bodyPr wrap="none">
            <a:spAutoFit/>
          </a:bodyPr>
          <a:lstStyle/>
          <a:p>
            <a:r>
              <a:rPr lang="el-GR" b="1"/>
              <a:t>Καλλιέργεια Μανιταριών</a:t>
            </a:r>
          </a:p>
        </p:txBody>
      </p:sp>
      <p:sp>
        <p:nvSpPr>
          <p:cNvPr id="23564" name="Line 15"/>
          <p:cNvSpPr>
            <a:spLocks noChangeShapeType="1"/>
          </p:cNvSpPr>
          <p:nvPr/>
        </p:nvSpPr>
        <p:spPr bwMode="auto">
          <a:xfrm>
            <a:off x="692150" y="8128000"/>
            <a:ext cx="6165850" cy="0"/>
          </a:xfrm>
          <a:prstGeom prst="line">
            <a:avLst/>
          </a:prstGeom>
          <a:noFill/>
          <a:ln w="57150">
            <a:solidFill>
              <a:srgbClr val="669900"/>
            </a:solidFill>
            <a:round/>
            <a:headEnd/>
            <a:tailEnd/>
          </a:ln>
        </p:spPr>
        <p:txBody>
          <a:bodyPr/>
          <a:lstStyle/>
          <a:p>
            <a:endParaRPr lang="el-GR"/>
          </a:p>
        </p:txBody>
      </p:sp>
      <p:sp>
        <p:nvSpPr>
          <p:cNvPr id="23565" name="Rectangle 16"/>
          <p:cNvSpPr>
            <a:spLocks noChangeArrowheads="1"/>
          </p:cNvSpPr>
          <p:nvPr/>
        </p:nvSpPr>
        <p:spPr bwMode="auto">
          <a:xfrm>
            <a:off x="260350" y="-15875"/>
            <a:ext cx="2808288" cy="4826000"/>
          </a:xfrm>
          <a:prstGeom prst="rect">
            <a:avLst/>
          </a:prstGeom>
          <a:solidFill>
            <a:schemeClr val="folHlink"/>
          </a:solidFill>
          <a:ln w="9525">
            <a:solidFill>
              <a:schemeClr val="tx1"/>
            </a:solidFill>
            <a:miter lim="800000"/>
            <a:headEnd/>
            <a:tailEnd/>
          </a:ln>
        </p:spPr>
        <p:txBody>
          <a:bodyPr wrap="none" anchor="ctr"/>
          <a:lstStyle/>
          <a:p>
            <a:pPr algn="ctr"/>
            <a:endParaRPr lang="el-GR"/>
          </a:p>
        </p:txBody>
      </p:sp>
      <p:sp>
        <p:nvSpPr>
          <p:cNvPr id="23566" name="Text Box 18"/>
          <p:cNvSpPr txBox="1">
            <a:spLocks noChangeArrowheads="1"/>
          </p:cNvSpPr>
          <p:nvPr/>
        </p:nvSpPr>
        <p:spPr bwMode="auto">
          <a:xfrm>
            <a:off x="404813" y="344488"/>
            <a:ext cx="2519362" cy="942975"/>
          </a:xfrm>
          <a:prstGeom prst="rect">
            <a:avLst/>
          </a:prstGeom>
          <a:noFill/>
          <a:ln w="9525">
            <a:noFill/>
            <a:miter lim="800000"/>
            <a:headEnd/>
            <a:tailEnd/>
          </a:ln>
        </p:spPr>
        <p:txBody>
          <a:bodyPr>
            <a:spAutoFit/>
          </a:bodyPr>
          <a:lstStyle/>
          <a:p>
            <a:endParaRPr lang="el-GR" sz="1400" b="1">
              <a:solidFill>
                <a:schemeClr val="bg1"/>
              </a:solidFill>
            </a:endParaRPr>
          </a:p>
          <a:p>
            <a:r>
              <a:rPr lang="el-GR" sz="1400" b="1">
                <a:solidFill>
                  <a:schemeClr val="bg1"/>
                </a:solidFill>
              </a:rPr>
              <a:t>Γ. Ταχύρυθμα Σεμινάρια 80 ωρών </a:t>
            </a:r>
          </a:p>
          <a:p>
            <a:endParaRPr lang="el-GR" sz="1400" b="1">
              <a:solidFill>
                <a:schemeClr val="bg1"/>
              </a:solidFill>
            </a:endParaRPr>
          </a:p>
        </p:txBody>
      </p:sp>
      <p:sp>
        <p:nvSpPr>
          <p:cNvPr id="23567" name="Rectangle 21"/>
          <p:cNvSpPr>
            <a:spLocks noChangeArrowheads="1"/>
          </p:cNvSpPr>
          <p:nvPr/>
        </p:nvSpPr>
        <p:spPr bwMode="auto">
          <a:xfrm>
            <a:off x="620713" y="1423988"/>
            <a:ext cx="2246312" cy="304800"/>
          </a:xfrm>
          <a:prstGeom prst="rect">
            <a:avLst/>
          </a:prstGeom>
          <a:noFill/>
          <a:ln w="9525">
            <a:noFill/>
            <a:miter lim="800000"/>
            <a:headEnd/>
            <a:tailEnd/>
          </a:ln>
        </p:spPr>
        <p:txBody>
          <a:bodyPr wrap="none">
            <a:spAutoFit/>
          </a:bodyPr>
          <a:lstStyle/>
          <a:p>
            <a:r>
              <a:rPr lang="el-GR" sz="1400" b="1"/>
              <a:t>Σε ποιους απευθύνονται</a:t>
            </a:r>
          </a:p>
        </p:txBody>
      </p:sp>
      <p:sp>
        <p:nvSpPr>
          <p:cNvPr id="23568" name="Rectangle 22"/>
          <p:cNvSpPr>
            <a:spLocks noChangeArrowheads="1"/>
          </p:cNvSpPr>
          <p:nvPr/>
        </p:nvSpPr>
        <p:spPr bwMode="auto">
          <a:xfrm>
            <a:off x="260350" y="1784350"/>
            <a:ext cx="2736850" cy="1920875"/>
          </a:xfrm>
          <a:prstGeom prst="rect">
            <a:avLst/>
          </a:prstGeom>
          <a:noFill/>
          <a:ln w="9525">
            <a:noFill/>
            <a:miter lim="800000"/>
            <a:headEnd/>
            <a:tailEnd/>
          </a:ln>
        </p:spPr>
        <p:txBody>
          <a:bodyPr>
            <a:spAutoFit/>
          </a:bodyPr>
          <a:lstStyle/>
          <a:p>
            <a:r>
              <a:rPr lang="el-GR" sz="1000"/>
              <a:t>Σε οποιονδήποτε πολίτη ανεξαρτήτου φύλλου, ηλικίας και επιπέδου μόρφωσης, που ενδιαφέρεται να ενημερωθεί εντατικά πάνω σε εξειδικευμένα θέματα</a:t>
            </a:r>
          </a:p>
          <a:p>
            <a:r>
              <a:rPr lang="el-GR" sz="1000"/>
              <a:t>Σε φοιτητές, σπουδαστές Γεωπονικών Σχολών που επιθυμούν να εμπλουτίσουν τις γνώσεις τους στα διάφορα θεματικά πεδία.</a:t>
            </a:r>
          </a:p>
          <a:p>
            <a:r>
              <a:rPr lang="el-GR" sz="1000"/>
              <a:t>Σε Γεωπόνους, Τεχνολόγους Γεωπόνους που επιθυμούν επιμόρφωση στα ανωτέρω θέματα.</a:t>
            </a:r>
          </a:p>
          <a:p>
            <a:r>
              <a:rPr lang="el-GR" sz="1000"/>
              <a:t>Σε νέους που θέλουν να ασχοληθούν με τον αγροτικό τομέα.</a:t>
            </a:r>
          </a:p>
        </p:txBody>
      </p:sp>
      <p:sp>
        <p:nvSpPr>
          <p:cNvPr id="23569" name="Line 23"/>
          <p:cNvSpPr>
            <a:spLocks noChangeShapeType="1"/>
          </p:cNvSpPr>
          <p:nvPr/>
        </p:nvSpPr>
        <p:spPr bwMode="auto">
          <a:xfrm>
            <a:off x="692150" y="1712913"/>
            <a:ext cx="2349500" cy="0"/>
          </a:xfrm>
          <a:prstGeom prst="line">
            <a:avLst/>
          </a:prstGeom>
          <a:noFill/>
          <a:ln w="38100">
            <a:solidFill>
              <a:schemeClr val="bg1"/>
            </a:solidFill>
            <a:round/>
            <a:headEnd/>
            <a:tailEnd/>
          </a:ln>
        </p:spPr>
        <p:txBody>
          <a:bodyPr/>
          <a:lstStyle/>
          <a:p>
            <a:endParaRPr lang="el-GR"/>
          </a:p>
        </p:txBody>
      </p:sp>
      <p:sp>
        <p:nvSpPr>
          <p:cNvPr id="23570" name="Rectangle 24"/>
          <p:cNvSpPr>
            <a:spLocks noChangeArrowheads="1"/>
          </p:cNvSpPr>
          <p:nvPr/>
        </p:nvSpPr>
        <p:spPr bwMode="auto">
          <a:xfrm>
            <a:off x="765175" y="3944938"/>
            <a:ext cx="922338" cy="304800"/>
          </a:xfrm>
          <a:prstGeom prst="rect">
            <a:avLst/>
          </a:prstGeom>
          <a:noFill/>
          <a:ln w="9525">
            <a:noFill/>
            <a:miter lim="800000"/>
            <a:headEnd/>
            <a:tailEnd/>
          </a:ln>
        </p:spPr>
        <p:txBody>
          <a:bodyPr wrap="none">
            <a:spAutoFit/>
          </a:bodyPr>
          <a:lstStyle/>
          <a:p>
            <a:r>
              <a:rPr lang="el-GR" sz="1400" b="1"/>
              <a:t>Διάρκεια</a:t>
            </a:r>
          </a:p>
        </p:txBody>
      </p:sp>
      <p:sp>
        <p:nvSpPr>
          <p:cNvPr id="23571" name="Line 25"/>
          <p:cNvSpPr>
            <a:spLocks noChangeShapeType="1"/>
          </p:cNvSpPr>
          <p:nvPr/>
        </p:nvSpPr>
        <p:spPr bwMode="auto">
          <a:xfrm>
            <a:off x="692150" y="4249738"/>
            <a:ext cx="2349500" cy="0"/>
          </a:xfrm>
          <a:prstGeom prst="line">
            <a:avLst/>
          </a:prstGeom>
          <a:noFill/>
          <a:ln w="38100">
            <a:solidFill>
              <a:schemeClr val="bg1"/>
            </a:solidFill>
            <a:round/>
            <a:headEnd/>
            <a:tailEnd/>
          </a:ln>
        </p:spPr>
        <p:txBody>
          <a:bodyPr/>
          <a:lstStyle/>
          <a:p>
            <a:endParaRPr lang="el-GR"/>
          </a:p>
        </p:txBody>
      </p:sp>
      <p:sp>
        <p:nvSpPr>
          <p:cNvPr id="23572" name="Rectangle 26"/>
          <p:cNvSpPr>
            <a:spLocks noChangeArrowheads="1"/>
          </p:cNvSpPr>
          <p:nvPr/>
        </p:nvSpPr>
        <p:spPr bwMode="auto">
          <a:xfrm>
            <a:off x="260350" y="4321175"/>
            <a:ext cx="2663825" cy="396875"/>
          </a:xfrm>
          <a:prstGeom prst="rect">
            <a:avLst/>
          </a:prstGeom>
          <a:noFill/>
          <a:ln w="9525">
            <a:noFill/>
            <a:miter lim="800000"/>
            <a:headEnd/>
            <a:tailEnd/>
          </a:ln>
        </p:spPr>
        <p:txBody>
          <a:bodyPr>
            <a:spAutoFit/>
          </a:bodyPr>
          <a:lstStyle/>
          <a:p>
            <a:pPr algn="r"/>
            <a:r>
              <a:rPr lang="el-GR" sz="1000"/>
              <a:t>80 ώρες (4 ώρες την ημέρα, 1 φορά την εβδομάδα), σε σύνολο 20 επισκέψεων.</a:t>
            </a:r>
          </a:p>
        </p:txBody>
      </p:sp>
      <p:sp>
        <p:nvSpPr>
          <p:cNvPr id="23573" name="Rectangle 23"/>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23574" name="Text Box 24"/>
          <p:cNvSpPr txBox="1">
            <a:spLocks noChangeArrowheads="1"/>
          </p:cNvSpPr>
          <p:nvPr/>
        </p:nvSpPr>
        <p:spPr bwMode="auto">
          <a:xfrm>
            <a:off x="7938" y="9637713"/>
            <a:ext cx="323850" cy="244475"/>
          </a:xfrm>
          <a:prstGeom prst="rect">
            <a:avLst/>
          </a:prstGeom>
          <a:noFill/>
          <a:ln w="9525">
            <a:noFill/>
            <a:miter lim="800000"/>
            <a:headEnd/>
            <a:tailEnd/>
          </a:ln>
        </p:spPr>
        <p:txBody>
          <a:bodyPr wrap="none">
            <a:spAutoFit/>
          </a:bodyPr>
          <a:lstStyle/>
          <a:p>
            <a:r>
              <a:rPr lang="el-GR" sz="1000" b="1"/>
              <a:t>10</a:t>
            </a:r>
          </a:p>
        </p:txBody>
      </p:sp>
      <p:pic>
        <p:nvPicPr>
          <p:cNvPr id="23575" name="Picture 25" descr="μυοκτονια"/>
          <p:cNvPicPr>
            <a:picLocks noChangeAspect="1" noChangeArrowheads="1"/>
          </p:cNvPicPr>
          <p:nvPr/>
        </p:nvPicPr>
        <p:blipFill>
          <a:blip r:embed="rId2"/>
          <a:srcRect/>
          <a:stretch>
            <a:fillRect/>
          </a:stretch>
        </p:blipFill>
        <p:spPr bwMode="auto">
          <a:xfrm>
            <a:off x="5929313" y="2144713"/>
            <a:ext cx="928687" cy="928687"/>
          </a:xfrm>
          <a:prstGeom prst="rect">
            <a:avLst/>
          </a:prstGeom>
          <a:noFill/>
          <a:ln w="9525">
            <a:noFill/>
            <a:miter lim="800000"/>
            <a:headEnd/>
            <a:tailEnd/>
          </a:ln>
        </p:spPr>
      </p:pic>
      <p:pic>
        <p:nvPicPr>
          <p:cNvPr id="23576" name="Picture 26" descr="5761"/>
          <p:cNvPicPr>
            <a:picLocks noChangeAspect="1" noChangeArrowheads="1"/>
          </p:cNvPicPr>
          <p:nvPr/>
        </p:nvPicPr>
        <p:blipFill>
          <a:blip r:embed="rId3"/>
          <a:srcRect/>
          <a:stretch>
            <a:fillRect/>
          </a:stretch>
        </p:blipFill>
        <p:spPr bwMode="auto">
          <a:xfrm>
            <a:off x="4508500" y="5673725"/>
            <a:ext cx="19939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3284538" y="128588"/>
            <a:ext cx="3495675" cy="396875"/>
          </a:xfrm>
          <a:prstGeom prst="rect">
            <a:avLst/>
          </a:prstGeom>
          <a:noFill/>
          <a:ln w="9525">
            <a:noFill/>
            <a:miter lim="800000"/>
            <a:headEnd/>
            <a:tailEnd/>
          </a:ln>
        </p:spPr>
        <p:txBody>
          <a:bodyPr wrap="none" anchor="ctr">
            <a:spAutoFit/>
          </a:bodyPr>
          <a:lstStyle/>
          <a:p>
            <a:r>
              <a:rPr lang="el-GR" sz="2000" b="1"/>
              <a:t>Ξύλο – Ξύλινες Κατασκευές</a:t>
            </a:r>
            <a:endParaRPr lang="el-GR"/>
          </a:p>
        </p:txBody>
      </p:sp>
      <p:sp>
        <p:nvSpPr>
          <p:cNvPr id="24578" name="Line 5"/>
          <p:cNvSpPr>
            <a:spLocks noChangeShapeType="1"/>
          </p:cNvSpPr>
          <p:nvPr/>
        </p:nvSpPr>
        <p:spPr bwMode="auto">
          <a:xfrm>
            <a:off x="692150" y="560388"/>
            <a:ext cx="6165850" cy="0"/>
          </a:xfrm>
          <a:prstGeom prst="line">
            <a:avLst/>
          </a:prstGeom>
          <a:noFill/>
          <a:ln w="57150">
            <a:solidFill>
              <a:srgbClr val="669900"/>
            </a:solidFill>
            <a:round/>
            <a:headEnd/>
            <a:tailEnd/>
          </a:ln>
        </p:spPr>
        <p:txBody>
          <a:bodyPr/>
          <a:lstStyle/>
          <a:p>
            <a:endParaRPr lang="el-GR"/>
          </a:p>
        </p:txBody>
      </p:sp>
      <p:sp>
        <p:nvSpPr>
          <p:cNvPr id="24579" name="Rectangle 6"/>
          <p:cNvSpPr>
            <a:spLocks noChangeArrowheads="1"/>
          </p:cNvSpPr>
          <p:nvPr/>
        </p:nvSpPr>
        <p:spPr bwMode="auto">
          <a:xfrm>
            <a:off x="285750" y="657225"/>
            <a:ext cx="6357938" cy="2408238"/>
          </a:xfrm>
          <a:prstGeom prst="rect">
            <a:avLst/>
          </a:prstGeom>
          <a:noFill/>
          <a:ln w="9525">
            <a:noFill/>
            <a:miter lim="800000"/>
            <a:headEnd/>
            <a:tailEnd/>
          </a:ln>
        </p:spPr>
        <p:txBody>
          <a:bodyPr anchor="ctr">
            <a:spAutoFit/>
          </a:bodyPr>
          <a:lstStyle/>
          <a:p>
            <a:pPr algn="just"/>
            <a:r>
              <a:rPr lang="el-GR" sz="1200" b="1" u="sng"/>
              <a:t>Συνοπτικό Πρόγραμμα</a:t>
            </a:r>
          </a:p>
          <a:p>
            <a:pPr algn="just"/>
            <a:endParaRPr lang="el-GR" sz="1000"/>
          </a:p>
          <a:p>
            <a:pPr algn="just"/>
            <a:r>
              <a:rPr lang="el-GR" sz="1000"/>
              <a:t>Το ξύλο ως πρώτη ύλη, πλεονεκτήματα – μειονεκτήματα, ιστορική αναδρομή.</a:t>
            </a:r>
          </a:p>
          <a:p>
            <a:pPr algn="just"/>
            <a:r>
              <a:rPr lang="el-GR" sz="1000"/>
              <a:t>Τα βασικότερα είδη ξύλου (Είδη ξύλου της εύκρατης και τροπικής ζώνης, κωνοφόρα και πλατύφυλλα): Μακροσκοπικά χαρ/κά, ιδιότητες, εφαρμογές).</a:t>
            </a:r>
          </a:p>
          <a:p>
            <a:pPr algn="just"/>
            <a:r>
              <a:rPr lang="el-GR" sz="1000"/>
              <a:t>Τα σημαντικότερα προϊόντα μηχανικής κατεργασίας του ξύλου (Πριστή ξυλεία, σύνθετη επικολλητή ξυλεία, διάφορες δομικές ξυλόπλακες όπως κόντρα πλακέ – μοριόπλακες – ινοπλάκες, ξυλόφυλλα κ.α.).</a:t>
            </a:r>
          </a:p>
          <a:p>
            <a:pPr algn="just"/>
            <a:r>
              <a:rPr lang="el-GR" sz="1000"/>
              <a:t>Εφαρμογές ξύλου σε κατασκευές κατοικιών: Πρώτες ύλες, τεχνολογία κατασκευής, συντήρηση.</a:t>
            </a:r>
          </a:p>
          <a:p>
            <a:pPr algn="just"/>
            <a:r>
              <a:rPr lang="el-GR" sz="1000"/>
              <a:t>Εφαρμογές του ξύλου σε εξωτερικές ξύλινες κατασκευές (τραπεζόπαγκοι, κιόσκια, πέργκολες, περιφράξεις, παιδικές χαρές): πρώτες ύλες, τεχνολογία κατασκευής, συντήρηση.</a:t>
            </a:r>
          </a:p>
          <a:p>
            <a:pPr algn="just"/>
            <a:r>
              <a:rPr lang="el-GR" sz="1000"/>
              <a:t>Εφαρμογές ξύλου στη Γεωργία, Κτηνοτροφία – Πτηνοτροφία, Αλιεία, μελισσοκομία (Θερμοκήπια, υπόστεγα, στέγαστρα ζώων, αποθήκες, περιφράξεις, υποστυλώματα δένδρων, κερήθρες μελισσών κ.α.): πρώτες ύλες, τεχνολογία κατασκευής, συντήρηση).</a:t>
            </a:r>
          </a:p>
          <a:p>
            <a:pPr algn="just"/>
            <a:r>
              <a:rPr lang="el-GR" sz="1000"/>
              <a:t>Συντήρηση και καταπολέμηση μυκήτων, εντόμων σε ξύλινες κατασκευές (στέγες, πατώματα, κουφώματα, επενδύσεις, εξωτερικές ξύλινες κατασκευές):  Συντηρητικά ξύλου (βερνίκια, λάκες, λάδια) και  εφαρμογές.</a:t>
            </a:r>
          </a:p>
        </p:txBody>
      </p:sp>
      <p:sp>
        <p:nvSpPr>
          <p:cNvPr id="24580" name="Rectangle 7"/>
          <p:cNvSpPr>
            <a:spLocks noChangeArrowheads="1"/>
          </p:cNvSpPr>
          <p:nvPr/>
        </p:nvSpPr>
        <p:spPr bwMode="auto">
          <a:xfrm>
            <a:off x="333375" y="4381500"/>
            <a:ext cx="6335713" cy="2124075"/>
          </a:xfrm>
          <a:prstGeom prst="rect">
            <a:avLst/>
          </a:prstGeom>
          <a:noFill/>
          <a:ln w="9525">
            <a:noFill/>
            <a:miter lim="800000"/>
            <a:headEnd/>
            <a:tailEnd/>
          </a:ln>
        </p:spPr>
        <p:txBody>
          <a:bodyPr anchor="ctr">
            <a:spAutoFit/>
          </a:bodyPr>
          <a:lstStyle/>
          <a:p>
            <a:r>
              <a:rPr lang="el-GR" sz="1200" b="1" u="sng"/>
              <a:t>Συνοπτικό Πρόγραμμα</a:t>
            </a:r>
          </a:p>
          <a:p>
            <a:r>
              <a:rPr lang="el-GR" sz="1000"/>
              <a:t>Άγρια χόρτα</a:t>
            </a:r>
            <a:r>
              <a:rPr lang="en-US" sz="1000"/>
              <a:t>: </a:t>
            </a:r>
            <a:r>
              <a:rPr lang="el-GR" sz="1000"/>
              <a:t>κρίταμος </a:t>
            </a:r>
            <a:r>
              <a:rPr lang="en-US" sz="1000"/>
              <a:t>- αλμύρα, αγριαγκινάρα, ζωχός, σταμναγκάθι, πικραλίδα, πετρομάρουλο, λαγόχορτο, ρόκα, κάρδαμο, ραπανίδα, αντράκλα, λάπατο, βλήτο και παγκράτιο</a:t>
            </a:r>
            <a:endParaRPr lang="el-GR" sz="1000"/>
          </a:p>
          <a:p>
            <a:r>
              <a:rPr lang="el-GR" sz="1000"/>
              <a:t>Άγρια αρωματικά λαχανικά</a:t>
            </a:r>
            <a:r>
              <a:rPr lang="en-US" sz="1000"/>
              <a:t>: </a:t>
            </a:r>
            <a:r>
              <a:rPr lang="el-GR" sz="1000"/>
              <a:t>μ</a:t>
            </a:r>
            <a:r>
              <a:rPr lang="en-US" sz="1000"/>
              <a:t>υρώνι, καυκαλήθρα, σχοινόπρασο και κάππαρη</a:t>
            </a:r>
            <a:endParaRPr lang="el-GR" sz="1000"/>
          </a:p>
          <a:p>
            <a:r>
              <a:rPr lang="el-GR" sz="1000"/>
              <a:t>Άγρια ριζώδη φυτά</a:t>
            </a:r>
            <a:r>
              <a:rPr lang="en-US" sz="1000"/>
              <a:t>: </a:t>
            </a:r>
            <a:r>
              <a:rPr lang="el-GR" sz="1000"/>
              <a:t>α</a:t>
            </a:r>
            <a:r>
              <a:rPr lang="en-US" sz="1000"/>
              <a:t>σκόλυμπρος, ασφόδελος και βολβιά</a:t>
            </a:r>
            <a:endParaRPr lang="el-GR" sz="1000"/>
          </a:p>
          <a:p>
            <a:r>
              <a:rPr lang="el-GR" sz="1000"/>
              <a:t>Φυλλώδη λαχανικά εισαγωγής</a:t>
            </a:r>
            <a:r>
              <a:rPr lang="en-US" sz="1000"/>
              <a:t>: σικορέ, ραντίτσιο, λαχανίδες και κινέζικο λάχανο</a:t>
            </a:r>
            <a:endParaRPr lang="el-GR" sz="1000"/>
          </a:p>
          <a:p>
            <a:r>
              <a:rPr lang="el-GR" sz="1000"/>
              <a:t>Ριζώδη λαχανικά εισαγωγής</a:t>
            </a:r>
            <a:r>
              <a:rPr lang="en-US" sz="1000"/>
              <a:t>: </a:t>
            </a:r>
            <a:r>
              <a:rPr lang="el-GR" sz="1000"/>
              <a:t>ρ</a:t>
            </a:r>
            <a:r>
              <a:rPr lang="en-US" sz="1000"/>
              <a:t>ιζώδης μαιντανός, φινόκιο, πιπερόριζα, τζίνσενγκ, χρένο, γογγύλι, ρέβα, κουρκουμάς, κολοκάσι και μανιόκα</a:t>
            </a:r>
            <a:endParaRPr lang="el-GR" sz="1000"/>
          </a:p>
          <a:p>
            <a:r>
              <a:rPr lang="el-GR" sz="1000"/>
              <a:t>Όσπρια</a:t>
            </a:r>
            <a:r>
              <a:rPr lang="en-US" sz="1000"/>
              <a:t>: </a:t>
            </a:r>
            <a:r>
              <a:rPr lang="el-GR" sz="1000"/>
              <a:t>φ</a:t>
            </a:r>
            <a:r>
              <a:rPr lang="en-US" sz="1000"/>
              <a:t>ασόλια, ρεβίθι, αραχίδα, λαθούρι, λούπινο, φακή και βίκος</a:t>
            </a:r>
            <a:endParaRPr lang="el-GR" sz="1000"/>
          </a:p>
          <a:p>
            <a:r>
              <a:rPr lang="el-GR" sz="1000"/>
              <a:t>Δημητριακά</a:t>
            </a:r>
            <a:r>
              <a:rPr lang="en-US" sz="1000"/>
              <a:t>: σιτάρι, κριθάρι, βρώμη, σίκαλη και ζέα</a:t>
            </a:r>
            <a:endParaRPr lang="el-GR" sz="1000"/>
          </a:p>
          <a:p>
            <a:r>
              <a:rPr lang="el-GR" sz="1000"/>
              <a:t>Ελαιούχα φυτά</a:t>
            </a:r>
            <a:r>
              <a:rPr lang="en-US" sz="1000"/>
              <a:t>: </a:t>
            </a:r>
            <a:r>
              <a:rPr lang="el-GR" sz="1000"/>
              <a:t>σ</a:t>
            </a:r>
            <a:r>
              <a:rPr lang="en-US" sz="1000"/>
              <a:t>όγια, βαμβάκι, αραβόσιτος, λινάρι και ψευδολινάρι</a:t>
            </a:r>
            <a:endParaRPr lang="el-GR" sz="1000"/>
          </a:p>
          <a:p>
            <a:r>
              <a:rPr lang="el-GR" sz="1000"/>
              <a:t>Βιομηχανικά και ενεργειακά φυτά</a:t>
            </a:r>
            <a:r>
              <a:rPr lang="en-US" sz="1000"/>
              <a:t>: </a:t>
            </a:r>
            <a:r>
              <a:rPr lang="el-GR" sz="1000"/>
              <a:t>κ</a:t>
            </a:r>
            <a:r>
              <a:rPr lang="en-US" sz="1000"/>
              <a:t>αλάμι, μπαμπού, σόργο, σπάρτο, μίσχανθος, ευκάλυπτος, ψευδοακακία, ζαχαρότευτλο, ζαχαροκάλαμο και λυκίσκος</a:t>
            </a:r>
            <a:endParaRPr lang="el-GR" sz="1000"/>
          </a:p>
        </p:txBody>
      </p:sp>
      <p:sp>
        <p:nvSpPr>
          <p:cNvPr id="24581" name="Rectangle 8"/>
          <p:cNvSpPr>
            <a:spLocks noChangeArrowheads="1"/>
          </p:cNvSpPr>
          <p:nvPr/>
        </p:nvSpPr>
        <p:spPr bwMode="auto">
          <a:xfrm>
            <a:off x="304800" y="3368675"/>
            <a:ext cx="6553200" cy="708025"/>
          </a:xfrm>
          <a:prstGeom prst="rect">
            <a:avLst/>
          </a:prstGeom>
          <a:noFill/>
          <a:ln w="9525">
            <a:noFill/>
            <a:miter lim="800000"/>
            <a:headEnd/>
            <a:tailEnd/>
          </a:ln>
        </p:spPr>
        <p:txBody>
          <a:bodyPr>
            <a:spAutoFit/>
          </a:bodyPr>
          <a:lstStyle/>
          <a:p>
            <a:r>
              <a:rPr lang="el-GR" sz="2000" b="1"/>
              <a:t>Πρωτοπόρες Καλλιέργειες:</a:t>
            </a:r>
            <a:r>
              <a:rPr lang="en-US" sz="2000" b="1"/>
              <a:t> </a:t>
            </a:r>
            <a:r>
              <a:rPr lang="el-GR" sz="2000" b="1"/>
              <a:t>Άγρια χόρτα – Όσπρια – Δημητριακά - Βιομηχανικά</a:t>
            </a:r>
          </a:p>
        </p:txBody>
      </p:sp>
      <p:sp>
        <p:nvSpPr>
          <p:cNvPr id="24582" name="Line 9"/>
          <p:cNvSpPr>
            <a:spLocks noChangeShapeType="1"/>
          </p:cNvSpPr>
          <p:nvPr/>
        </p:nvSpPr>
        <p:spPr bwMode="auto">
          <a:xfrm>
            <a:off x="692150" y="4160838"/>
            <a:ext cx="6165850" cy="0"/>
          </a:xfrm>
          <a:prstGeom prst="line">
            <a:avLst/>
          </a:prstGeom>
          <a:noFill/>
          <a:ln w="57150">
            <a:solidFill>
              <a:srgbClr val="669900"/>
            </a:solidFill>
            <a:round/>
            <a:headEnd/>
            <a:tailEnd/>
          </a:ln>
        </p:spPr>
        <p:txBody>
          <a:bodyPr/>
          <a:lstStyle/>
          <a:p>
            <a:endParaRPr lang="el-GR"/>
          </a:p>
        </p:txBody>
      </p:sp>
      <p:sp>
        <p:nvSpPr>
          <p:cNvPr id="24583" name="Rectangle 32"/>
          <p:cNvSpPr>
            <a:spLocks noChangeArrowheads="1"/>
          </p:cNvSpPr>
          <p:nvPr/>
        </p:nvSpPr>
        <p:spPr bwMode="auto">
          <a:xfrm>
            <a:off x="3989388" y="6627813"/>
            <a:ext cx="2868612" cy="396875"/>
          </a:xfrm>
          <a:prstGeom prst="rect">
            <a:avLst/>
          </a:prstGeom>
          <a:noFill/>
          <a:ln w="9525">
            <a:noFill/>
            <a:miter lim="800000"/>
            <a:headEnd/>
            <a:tailEnd/>
          </a:ln>
        </p:spPr>
        <p:txBody>
          <a:bodyPr wrap="none">
            <a:spAutoFit/>
          </a:bodyPr>
          <a:lstStyle/>
          <a:p>
            <a:r>
              <a:rPr lang="el-GR" sz="2000" b="1"/>
              <a:t>Μεσογειακή Διατροφή</a:t>
            </a:r>
          </a:p>
        </p:txBody>
      </p:sp>
      <p:sp>
        <p:nvSpPr>
          <p:cNvPr id="24584" name="Line 33"/>
          <p:cNvSpPr>
            <a:spLocks noChangeShapeType="1"/>
          </p:cNvSpPr>
          <p:nvPr/>
        </p:nvSpPr>
        <p:spPr bwMode="auto">
          <a:xfrm>
            <a:off x="692150" y="7096125"/>
            <a:ext cx="6165850" cy="0"/>
          </a:xfrm>
          <a:prstGeom prst="line">
            <a:avLst/>
          </a:prstGeom>
          <a:noFill/>
          <a:ln w="57150">
            <a:solidFill>
              <a:srgbClr val="669900"/>
            </a:solidFill>
            <a:round/>
            <a:headEnd/>
            <a:tailEnd/>
          </a:ln>
        </p:spPr>
        <p:txBody>
          <a:bodyPr/>
          <a:lstStyle/>
          <a:p>
            <a:endParaRPr lang="el-GR"/>
          </a:p>
        </p:txBody>
      </p:sp>
      <p:pic>
        <p:nvPicPr>
          <p:cNvPr id="24585" name="Picture 34" descr="368030"/>
          <p:cNvPicPr>
            <a:picLocks noChangeAspect="1" noChangeArrowheads="1"/>
          </p:cNvPicPr>
          <p:nvPr/>
        </p:nvPicPr>
        <p:blipFill>
          <a:blip r:embed="rId2"/>
          <a:srcRect l="13354" t="10303" r="8481" b="19461"/>
          <a:stretch>
            <a:fillRect/>
          </a:stretch>
        </p:blipFill>
        <p:spPr bwMode="auto">
          <a:xfrm>
            <a:off x="476250" y="7545388"/>
            <a:ext cx="2520950" cy="1811337"/>
          </a:xfrm>
          <a:prstGeom prst="rect">
            <a:avLst/>
          </a:prstGeom>
          <a:noFill/>
          <a:ln w="9525">
            <a:solidFill>
              <a:srgbClr val="669900"/>
            </a:solidFill>
            <a:miter lim="800000"/>
            <a:headEnd/>
            <a:tailEnd/>
          </a:ln>
        </p:spPr>
      </p:pic>
      <p:sp>
        <p:nvSpPr>
          <p:cNvPr id="24586" name="Rectangle 35"/>
          <p:cNvSpPr>
            <a:spLocks noChangeArrowheads="1"/>
          </p:cNvSpPr>
          <p:nvPr/>
        </p:nvSpPr>
        <p:spPr bwMode="auto">
          <a:xfrm>
            <a:off x="3275013" y="7313613"/>
            <a:ext cx="3582987" cy="2500312"/>
          </a:xfrm>
          <a:prstGeom prst="rect">
            <a:avLst/>
          </a:prstGeom>
          <a:noFill/>
          <a:ln w="9525">
            <a:noFill/>
            <a:miter lim="800000"/>
            <a:headEnd/>
            <a:tailEnd/>
          </a:ln>
        </p:spPr>
        <p:txBody>
          <a:bodyPr anchor="ctr">
            <a:spAutoFit/>
          </a:bodyPr>
          <a:lstStyle/>
          <a:p>
            <a:r>
              <a:rPr lang="el-GR"/>
              <a:t> </a:t>
            </a:r>
            <a:r>
              <a:rPr lang="el-GR" sz="1200" b="1" u="sng"/>
              <a:t>Συνοπτικό Πρόγραμμα</a:t>
            </a:r>
          </a:p>
          <a:p>
            <a:endParaRPr lang="el-GR" sz="1000" b="1"/>
          </a:p>
          <a:p>
            <a:r>
              <a:rPr lang="el-GR" sz="1000"/>
              <a:t>Ισορροπημένη διατροφή – διατροφική πυραμίδα Μεσογειακής διατροφής – Ομάδες τροφίμων </a:t>
            </a:r>
          </a:p>
          <a:p>
            <a:r>
              <a:rPr lang="el-GR" sz="1000"/>
              <a:t>Φυσιολογία και σύσταση σώματος </a:t>
            </a:r>
          </a:p>
          <a:p>
            <a:r>
              <a:rPr lang="el-GR" sz="1000"/>
              <a:t>Μακρό – θρεπτικά συστατικά – Υδατάνθρακες – Πρωτεϊνη – Λίπη </a:t>
            </a:r>
          </a:p>
          <a:p>
            <a:r>
              <a:rPr lang="el-GR" sz="1000"/>
              <a:t>Μικρό – θρεπτικά συστατικά – βιταμίνες – Μέταλλα – Ιχνοστοιχεία </a:t>
            </a:r>
          </a:p>
          <a:p>
            <a:r>
              <a:rPr lang="el-GR" sz="1000"/>
              <a:t>Αλκοόλ </a:t>
            </a:r>
          </a:p>
          <a:p>
            <a:r>
              <a:rPr lang="el-GR" sz="1000"/>
              <a:t>Νερό – Ηλεκτρολύτες </a:t>
            </a:r>
          </a:p>
          <a:p>
            <a:r>
              <a:rPr lang="el-GR" sz="1000"/>
              <a:t>Επεξεργασία τροφίμων  - Διατροφή σε διάφορες ηλικιακές ομάδες, φύλλο και εγκυμοσύνη </a:t>
            </a:r>
          </a:p>
          <a:p>
            <a:r>
              <a:rPr lang="el-GR" sz="1000"/>
              <a:t>Διατροφή και υγεία – Παχυσαρκία </a:t>
            </a:r>
          </a:p>
          <a:p>
            <a:pPr eaLnBrk="0" hangingPunct="0"/>
            <a:endParaRPr lang="el-GR" sz="1000"/>
          </a:p>
        </p:txBody>
      </p:sp>
      <p:sp>
        <p:nvSpPr>
          <p:cNvPr id="24587" name="Rectangle 12"/>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24588" name="Text Box 13"/>
          <p:cNvSpPr txBox="1">
            <a:spLocks noChangeArrowheads="1"/>
          </p:cNvSpPr>
          <p:nvPr/>
        </p:nvSpPr>
        <p:spPr bwMode="auto">
          <a:xfrm>
            <a:off x="6524625" y="9637713"/>
            <a:ext cx="323850" cy="244475"/>
          </a:xfrm>
          <a:prstGeom prst="rect">
            <a:avLst/>
          </a:prstGeom>
          <a:noFill/>
          <a:ln w="9525">
            <a:noFill/>
            <a:miter lim="800000"/>
            <a:headEnd/>
            <a:tailEnd/>
          </a:ln>
        </p:spPr>
        <p:txBody>
          <a:bodyPr wrap="none">
            <a:spAutoFit/>
          </a:bodyPr>
          <a:lstStyle/>
          <a:p>
            <a:r>
              <a:rPr lang="el-GR" sz="1000" b="1"/>
              <a:t>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506413" y="128588"/>
            <a:ext cx="6351587" cy="400050"/>
          </a:xfrm>
          <a:prstGeom prst="rect">
            <a:avLst/>
          </a:prstGeom>
          <a:noFill/>
          <a:ln w="9525">
            <a:noFill/>
            <a:miter lim="800000"/>
            <a:headEnd/>
            <a:tailEnd/>
          </a:ln>
        </p:spPr>
        <p:txBody>
          <a:bodyPr wrap="none" anchor="ctr">
            <a:spAutoFit/>
          </a:bodyPr>
          <a:lstStyle/>
          <a:p>
            <a:r>
              <a:rPr lang="el-GR" sz="2000" b="1"/>
              <a:t>Επιχειρηματικός σχεδιασμός στον γεωργικό τομέα</a:t>
            </a:r>
          </a:p>
        </p:txBody>
      </p:sp>
      <p:sp>
        <p:nvSpPr>
          <p:cNvPr id="25602" name="Line 5"/>
          <p:cNvSpPr>
            <a:spLocks noChangeShapeType="1"/>
          </p:cNvSpPr>
          <p:nvPr/>
        </p:nvSpPr>
        <p:spPr bwMode="auto">
          <a:xfrm>
            <a:off x="692150" y="560388"/>
            <a:ext cx="6165850" cy="0"/>
          </a:xfrm>
          <a:prstGeom prst="line">
            <a:avLst/>
          </a:prstGeom>
          <a:noFill/>
          <a:ln w="57150">
            <a:solidFill>
              <a:srgbClr val="669900"/>
            </a:solidFill>
            <a:round/>
            <a:headEnd/>
            <a:tailEnd/>
          </a:ln>
        </p:spPr>
        <p:txBody>
          <a:bodyPr/>
          <a:lstStyle/>
          <a:p>
            <a:endParaRPr lang="el-GR"/>
          </a:p>
        </p:txBody>
      </p:sp>
      <p:sp>
        <p:nvSpPr>
          <p:cNvPr id="25603" name="Rectangle 6"/>
          <p:cNvSpPr>
            <a:spLocks noChangeArrowheads="1"/>
          </p:cNvSpPr>
          <p:nvPr/>
        </p:nvSpPr>
        <p:spPr bwMode="auto">
          <a:xfrm>
            <a:off x="285750" y="646113"/>
            <a:ext cx="6357938" cy="2895600"/>
          </a:xfrm>
          <a:prstGeom prst="rect">
            <a:avLst/>
          </a:prstGeom>
          <a:noFill/>
          <a:ln w="9525">
            <a:noFill/>
            <a:miter lim="800000"/>
            <a:headEnd/>
            <a:tailEnd/>
          </a:ln>
        </p:spPr>
        <p:txBody>
          <a:bodyPr anchor="ctr">
            <a:spAutoFit/>
          </a:bodyPr>
          <a:lstStyle/>
          <a:p>
            <a:pPr algn="just"/>
            <a:r>
              <a:rPr lang="el-GR" sz="1200" b="1" u="sng"/>
              <a:t>Συνοπτικό Πρόγραμμα</a:t>
            </a:r>
          </a:p>
          <a:p>
            <a:pPr algn="just"/>
            <a:endParaRPr lang="el-GR" sz="1200"/>
          </a:p>
          <a:p>
            <a:r>
              <a:rPr lang="el-GR" sz="1000" b="1"/>
              <a:t>Μέρος Α: Βασικές Έννοιες Γεωργικής Οικονομικής (30 ώρες)</a:t>
            </a:r>
            <a:r>
              <a:rPr lang="el-GR" sz="1000"/>
              <a:t/>
            </a:r>
            <a:br>
              <a:rPr lang="el-GR" sz="1000"/>
            </a:br>
            <a:r>
              <a:rPr lang="el-GR" sz="1000"/>
              <a:t>Ιδιαιτερότητες και χαρακτηριστικά της γεωργικής επιχείρησης (Συντελεστές παραγωγής, νομικές μορφές επιχειρηματικότητας στην γεωργία)</a:t>
            </a:r>
            <a:br>
              <a:rPr lang="el-GR" sz="1000"/>
            </a:br>
            <a:r>
              <a:rPr lang="el-GR" sz="1000"/>
              <a:t>Ετήσιες δαπάνες και κόστος παραγωγής (μεταβλητό – σταθερό κόστος, κόστος ευκαιρίας, αποσβέσεις, υπολειμματική αξία, επενδεδυμένο κεφάλαιο)</a:t>
            </a:r>
            <a:br>
              <a:rPr lang="el-GR" sz="1000"/>
            </a:br>
            <a:r>
              <a:rPr lang="el-GR" sz="1000"/>
              <a:t>Οικονομικά αποτελέσματα (κέρδος, ακαθάριστο κέρδος, γεωργικό εισόδημα) και ανάλυση νεκρού σημείου</a:t>
            </a:r>
            <a:br>
              <a:rPr lang="el-GR" sz="1000"/>
            </a:br>
            <a:r>
              <a:rPr lang="el-GR" sz="1000"/>
              <a:t>Γεωργικός προϋπολογισμός</a:t>
            </a:r>
            <a:br>
              <a:rPr lang="el-GR" sz="1000"/>
            </a:br>
            <a:r>
              <a:rPr lang="el-GR" sz="1000"/>
              <a:t>Εκτίμηση αρχικού κόστους επένδυσης και κριτήρια αξιολόγησης επενδυτικών αποφάσεων</a:t>
            </a:r>
            <a:br>
              <a:rPr lang="el-GR" sz="1000"/>
            </a:br>
            <a:r>
              <a:rPr lang="el-GR" sz="1000" b="1"/>
              <a:t>Μέρος Β: Επιχειρηματικό Σχέδιο (30 ώρες)</a:t>
            </a:r>
            <a:r>
              <a:rPr lang="el-GR" sz="1000"/>
              <a:t/>
            </a:r>
            <a:br>
              <a:rPr lang="el-GR" sz="1000"/>
            </a:br>
            <a:r>
              <a:rPr lang="el-GR" sz="1000"/>
              <a:t>Έννοια και σκοπός επιχειρηματικού σχεδίου</a:t>
            </a:r>
            <a:r>
              <a:rPr lang="en-US" sz="1000"/>
              <a:t>. </a:t>
            </a:r>
            <a:r>
              <a:rPr lang="el-GR" sz="1000"/>
              <a:t>Δομή του επιχειρηματικού σχεδίου</a:t>
            </a:r>
            <a:br>
              <a:rPr lang="el-GR" sz="1000"/>
            </a:br>
            <a:r>
              <a:rPr lang="el-GR" sz="1000"/>
              <a:t>Προαξιολόγηση επενδυτικής πρότασης (ευκαιρία, υφιστάμενη κατάσταση)</a:t>
            </a:r>
            <a:br>
              <a:rPr lang="el-GR" sz="1000"/>
            </a:br>
            <a:r>
              <a:rPr lang="el-GR" sz="1000"/>
              <a:t>Ανάλυση αγοράς και στρατηγική marketing (SWOT analysis, σχέδιο marketing)</a:t>
            </a:r>
            <a:br>
              <a:rPr lang="el-GR" sz="1000"/>
            </a:br>
            <a:r>
              <a:rPr lang="el-GR" sz="1000"/>
              <a:t>Σχέδιο δράσης – υλοποίησης και Χρηματοοικονομικό Πλάνο</a:t>
            </a:r>
            <a:br>
              <a:rPr lang="el-GR" sz="1000"/>
            </a:br>
            <a:r>
              <a:rPr lang="el-GR" sz="1000"/>
              <a:t>Βιωσιμότητα της επένδυσης. Ανάλυση κινδύνου</a:t>
            </a:r>
            <a:br>
              <a:rPr lang="el-GR" sz="1000"/>
            </a:br>
            <a:r>
              <a:rPr lang="el-GR" sz="1000" b="1"/>
              <a:t>Μέρος Γ: Μελέτες περίπτωσης (20 ώρες)</a:t>
            </a:r>
            <a:r>
              <a:rPr lang="el-GR" sz="1000"/>
              <a:t/>
            </a:r>
            <a:br>
              <a:rPr lang="el-GR" sz="1000"/>
            </a:br>
            <a:r>
              <a:rPr lang="el-GR" sz="1000"/>
              <a:t>Παραδείγματα επιχειρηματικών σχεδίων</a:t>
            </a:r>
            <a:r>
              <a:rPr lang="en-US" sz="1000"/>
              <a:t>. </a:t>
            </a:r>
            <a:r>
              <a:rPr lang="el-GR" sz="1000"/>
              <a:t>Εκπόνηση επιχειρηματικών σχεδίων από τους διδασκόμενους</a:t>
            </a:r>
          </a:p>
        </p:txBody>
      </p:sp>
      <p:sp>
        <p:nvSpPr>
          <p:cNvPr id="25604" name="Rectangle 7"/>
          <p:cNvSpPr>
            <a:spLocks noChangeArrowheads="1"/>
          </p:cNvSpPr>
          <p:nvPr/>
        </p:nvSpPr>
        <p:spPr bwMode="auto">
          <a:xfrm>
            <a:off x="285750" y="4275138"/>
            <a:ext cx="3857625" cy="2247900"/>
          </a:xfrm>
          <a:prstGeom prst="rect">
            <a:avLst/>
          </a:prstGeom>
          <a:noFill/>
          <a:ln w="9525">
            <a:noFill/>
            <a:miter lim="800000"/>
            <a:headEnd/>
            <a:tailEnd/>
          </a:ln>
        </p:spPr>
        <p:txBody>
          <a:bodyPr anchor="ctr">
            <a:spAutoFit/>
          </a:bodyPr>
          <a:lstStyle/>
          <a:p>
            <a:r>
              <a:rPr lang="el-GR" sz="1000" b="1" u="sng"/>
              <a:t>Συνοπτικό</a:t>
            </a:r>
            <a:r>
              <a:rPr lang="el-GR" sz="1000" b="1" u="sng">
                <a:solidFill>
                  <a:srgbClr val="7030A0"/>
                </a:solidFill>
              </a:rPr>
              <a:t> </a:t>
            </a:r>
            <a:r>
              <a:rPr lang="el-GR" sz="1000" b="1" u="sng"/>
              <a:t>Πρόγραμμα</a:t>
            </a:r>
          </a:p>
          <a:p>
            <a:endParaRPr lang="el-GR" sz="1000" b="1"/>
          </a:p>
          <a:p>
            <a:r>
              <a:rPr lang="el-GR" sz="1000"/>
              <a:t>Καλιέργειες Λαχανικών – φρούτων και ανθέων</a:t>
            </a:r>
          </a:p>
          <a:p>
            <a:r>
              <a:rPr lang="el-GR" sz="1000"/>
              <a:t>Αρχές λειτουργίας της υδροπονικής μεθόδου (πλεονεκτήματα – ποιότητα προϊόντων)</a:t>
            </a:r>
          </a:p>
          <a:p>
            <a:r>
              <a:rPr lang="el-GR" sz="1000"/>
              <a:t>Υδροπονικά συστήματα</a:t>
            </a:r>
          </a:p>
          <a:p>
            <a:r>
              <a:rPr lang="el-GR" sz="1000"/>
              <a:t>Λίπανση</a:t>
            </a:r>
          </a:p>
          <a:p>
            <a:r>
              <a:rPr lang="el-GR" sz="1000"/>
              <a:t>Καταπολέμηση εχθρών και Ασθενειών</a:t>
            </a:r>
          </a:p>
          <a:p>
            <a:r>
              <a:rPr lang="el-GR" sz="1000"/>
              <a:t>Ελάχιστη απαιτούμενη έκταση</a:t>
            </a:r>
          </a:p>
          <a:p>
            <a:r>
              <a:rPr lang="el-GR" sz="1000"/>
              <a:t>Έλεγχος περιβάλλοντος</a:t>
            </a:r>
          </a:p>
          <a:p>
            <a:r>
              <a:rPr lang="el-GR" sz="1000"/>
              <a:t>Περιγραφή εγκαταστάσεων</a:t>
            </a:r>
            <a:r>
              <a:rPr lang="en-US" sz="1000"/>
              <a:t>. </a:t>
            </a:r>
            <a:r>
              <a:rPr lang="el-GR" sz="1000"/>
              <a:t>Τεχνολογικός εξοπλισμός</a:t>
            </a:r>
          </a:p>
          <a:p>
            <a:r>
              <a:rPr lang="el-GR" sz="1000"/>
              <a:t>Τεχνικός έλεγχος – Συντήρηση</a:t>
            </a:r>
          </a:p>
          <a:p>
            <a:r>
              <a:rPr lang="el-GR" sz="1000"/>
              <a:t>Προετοιμασία Εγκατάστασης</a:t>
            </a:r>
          </a:p>
          <a:p>
            <a:r>
              <a:rPr lang="el-GR" sz="1000"/>
              <a:t>Κόστος Εγκατάστασης</a:t>
            </a:r>
            <a:r>
              <a:rPr lang="en-US" sz="1000"/>
              <a:t>. </a:t>
            </a:r>
            <a:r>
              <a:rPr lang="el-GR" sz="1000"/>
              <a:t>Αποδόσεις καλλιεργειών</a:t>
            </a:r>
          </a:p>
        </p:txBody>
      </p:sp>
      <p:sp>
        <p:nvSpPr>
          <p:cNvPr id="25605" name="Line 9"/>
          <p:cNvSpPr>
            <a:spLocks noChangeShapeType="1"/>
          </p:cNvSpPr>
          <p:nvPr/>
        </p:nvSpPr>
        <p:spPr bwMode="auto">
          <a:xfrm>
            <a:off x="692150" y="4024313"/>
            <a:ext cx="6165850" cy="0"/>
          </a:xfrm>
          <a:prstGeom prst="line">
            <a:avLst/>
          </a:prstGeom>
          <a:noFill/>
          <a:ln w="57150">
            <a:solidFill>
              <a:srgbClr val="669900"/>
            </a:solidFill>
            <a:round/>
            <a:headEnd/>
            <a:tailEnd/>
          </a:ln>
        </p:spPr>
        <p:txBody>
          <a:bodyPr/>
          <a:lstStyle/>
          <a:p>
            <a:endParaRPr lang="el-GR"/>
          </a:p>
        </p:txBody>
      </p:sp>
      <p:sp>
        <p:nvSpPr>
          <p:cNvPr id="25606" name="Rectangle 32"/>
          <p:cNvSpPr>
            <a:spLocks noChangeArrowheads="1"/>
          </p:cNvSpPr>
          <p:nvPr/>
        </p:nvSpPr>
        <p:spPr bwMode="auto">
          <a:xfrm>
            <a:off x="2455863" y="6667500"/>
            <a:ext cx="4402137" cy="400050"/>
          </a:xfrm>
          <a:prstGeom prst="rect">
            <a:avLst/>
          </a:prstGeom>
          <a:noFill/>
          <a:ln w="9525">
            <a:noFill/>
            <a:miter lim="800000"/>
            <a:headEnd/>
            <a:tailEnd/>
          </a:ln>
        </p:spPr>
        <p:txBody>
          <a:bodyPr wrap="none">
            <a:spAutoFit/>
          </a:bodyPr>
          <a:lstStyle/>
          <a:p>
            <a:r>
              <a:rPr lang="el-GR" sz="2000" b="1"/>
              <a:t>Διαχείριση Μικρών Αγροκτημάτων</a:t>
            </a:r>
          </a:p>
        </p:txBody>
      </p:sp>
      <p:sp>
        <p:nvSpPr>
          <p:cNvPr id="25607" name="Line 33"/>
          <p:cNvSpPr>
            <a:spLocks noChangeShapeType="1"/>
          </p:cNvSpPr>
          <p:nvPr/>
        </p:nvSpPr>
        <p:spPr bwMode="auto">
          <a:xfrm>
            <a:off x="692150" y="7096125"/>
            <a:ext cx="6165850" cy="0"/>
          </a:xfrm>
          <a:prstGeom prst="line">
            <a:avLst/>
          </a:prstGeom>
          <a:noFill/>
          <a:ln w="57150">
            <a:solidFill>
              <a:srgbClr val="669900"/>
            </a:solidFill>
            <a:round/>
            <a:headEnd/>
            <a:tailEnd/>
          </a:ln>
        </p:spPr>
        <p:txBody>
          <a:bodyPr/>
          <a:lstStyle/>
          <a:p>
            <a:endParaRPr lang="el-GR"/>
          </a:p>
        </p:txBody>
      </p:sp>
      <p:sp>
        <p:nvSpPr>
          <p:cNvPr id="25608" name="Rectangle 35"/>
          <p:cNvSpPr>
            <a:spLocks noChangeArrowheads="1"/>
          </p:cNvSpPr>
          <p:nvPr/>
        </p:nvSpPr>
        <p:spPr bwMode="auto">
          <a:xfrm>
            <a:off x="260350" y="7178675"/>
            <a:ext cx="6429375" cy="2530475"/>
          </a:xfrm>
          <a:prstGeom prst="rect">
            <a:avLst/>
          </a:prstGeom>
          <a:noFill/>
          <a:ln w="9525">
            <a:noFill/>
            <a:miter lim="800000"/>
            <a:headEnd/>
            <a:tailEnd/>
          </a:ln>
        </p:spPr>
        <p:txBody>
          <a:bodyPr anchor="ctr">
            <a:spAutoFit/>
          </a:bodyPr>
          <a:lstStyle/>
          <a:p>
            <a:r>
              <a:rPr lang="el-GR"/>
              <a:t> </a:t>
            </a:r>
            <a:r>
              <a:rPr lang="el-GR" sz="1200" b="1" u="sng"/>
              <a:t>Συνοπτικό Πρόγραμμα</a:t>
            </a:r>
          </a:p>
          <a:p>
            <a:endParaRPr lang="el-GR" sz="1200" b="1"/>
          </a:p>
          <a:p>
            <a:r>
              <a:rPr lang="el-GR" sz="1000"/>
              <a:t>Αρχές διαχείρισης μικρής έκτασης καλλιεργειών (λαχανόκηποι, μικρά δενδροκομεία)</a:t>
            </a:r>
          </a:p>
          <a:p>
            <a:r>
              <a:rPr lang="el-GR" sz="1000"/>
              <a:t>Διαχείριση εδάφους (κατεργασία εδάφους, βασικές αρχές οργανικής και ανόργανης λίπανσης)</a:t>
            </a:r>
          </a:p>
          <a:p>
            <a:r>
              <a:rPr lang="el-GR" sz="1000"/>
              <a:t>Βασικές αρχές άρδευσης (τρόποι, ποσότητα και ποιότητα νερού)</a:t>
            </a:r>
          </a:p>
          <a:p>
            <a:r>
              <a:rPr lang="el-GR" sz="1000"/>
              <a:t>Βασικές αρχές λαχανοκομίας (σπορά, μεταφύτευση, καλλιεργητικές τεχνικές και ιδιαίτερες απαιτήσεις των λαχανικών – κηπευτικών)</a:t>
            </a:r>
          </a:p>
          <a:p>
            <a:r>
              <a:rPr lang="el-GR" sz="1000"/>
              <a:t>Βασικές αρχές δενδροκομίας (μεταφύτευση, κλάδευμα, καλλιεργητικές τεχνικές και ιδιαίτερες απαιτήσεις φυλλοβόλων και αειθαλών φυτών)</a:t>
            </a:r>
          </a:p>
          <a:p>
            <a:r>
              <a:rPr lang="el-GR" sz="1000"/>
              <a:t>Διαχείριση ασθενειών και εντόμων που προκαλούν ζημιές στις πολυετείς και ετήσιες καλλιέργειες (αναγνώριση ασθενειών και εντόμων, οργανική και ανόργανη διαχείριση ασθενειών)</a:t>
            </a:r>
          </a:p>
          <a:p>
            <a:r>
              <a:rPr lang="el-GR" sz="1000"/>
              <a:t>Διαχείριση ζιζανίων (αναγνώριση ζιζανίων, οργανική και συμβατική διαχείριση ζιζανίων)</a:t>
            </a:r>
          </a:p>
          <a:p>
            <a:r>
              <a:rPr lang="el-GR" sz="1000"/>
              <a:t>Συγκομιδή και συντήρηση αγροτικών προϊόντων (χρόνος συγκομιδή, οργανοληπτικά χαρακτηριστικά τρόποι συντήρησης)</a:t>
            </a:r>
          </a:p>
          <a:p>
            <a:r>
              <a:rPr lang="el-GR" sz="1000"/>
              <a:t>Οικονομικά στοιχεία διαχείρισης μικρής έκτασης καλλιεργειών</a:t>
            </a:r>
          </a:p>
        </p:txBody>
      </p:sp>
      <p:sp>
        <p:nvSpPr>
          <p:cNvPr id="25609" name="11 - TextBox"/>
          <p:cNvSpPr txBox="1">
            <a:spLocks noChangeArrowheads="1"/>
          </p:cNvSpPr>
          <p:nvPr/>
        </p:nvSpPr>
        <p:spPr bwMode="auto">
          <a:xfrm>
            <a:off x="5000625" y="3595688"/>
            <a:ext cx="1598613" cy="400050"/>
          </a:xfrm>
          <a:prstGeom prst="rect">
            <a:avLst/>
          </a:prstGeom>
          <a:noFill/>
          <a:ln w="9525">
            <a:noFill/>
            <a:miter lim="800000"/>
            <a:headEnd/>
            <a:tailEnd/>
          </a:ln>
        </p:spPr>
        <p:txBody>
          <a:bodyPr wrap="none">
            <a:spAutoFit/>
          </a:bodyPr>
          <a:lstStyle/>
          <a:p>
            <a:r>
              <a:rPr lang="el-GR" sz="2000" b="1"/>
              <a:t>Υδροπονία </a:t>
            </a:r>
            <a:endParaRPr lang="el-GR" sz="2000"/>
          </a:p>
        </p:txBody>
      </p:sp>
      <p:pic>
        <p:nvPicPr>
          <p:cNvPr id="25610" name="Picture 2" descr="http://www.ige.gr/wp-content/uploads/hydroponix3.jpg"/>
          <p:cNvPicPr>
            <a:picLocks noChangeAspect="1" noChangeArrowheads="1"/>
          </p:cNvPicPr>
          <p:nvPr/>
        </p:nvPicPr>
        <p:blipFill>
          <a:blip r:embed="rId2"/>
          <a:srcRect/>
          <a:stretch>
            <a:fillRect/>
          </a:stretch>
        </p:blipFill>
        <p:spPr bwMode="auto">
          <a:xfrm>
            <a:off x="3929063" y="4167188"/>
            <a:ext cx="2738437" cy="1785937"/>
          </a:xfrm>
          <a:prstGeom prst="rect">
            <a:avLst/>
          </a:prstGeom>
          <a:noFill/>
          <a:ln w="9525">
            <a:noFill/>
            <a:miter lim="800000"/>
            <a:headEnd/>
            <a:tailEnd/>
          </a:ln>
        </p:spPr>
      </p:pic>
      <p:sp>
        <p:nvSpPr>
          <p:cNvPr id="25611" name="Rectangle 13"/>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25612" name="Text Box 14"/>
          <p:cNvSpPr txBox="1">
            <a:spLocks noChangeArrowheads="1"/>
          </p:cNvSpPr>
          <p:nvPr/>
        </p:nvSpPr>
        <p:spPr bwMode="auto">
          <a:xfrm>
            <a:off x="7938" y="9637713"/>
            <a:ext cx="323850" cy="244475"/>
          </a:xfrm>
          <a:prstGeom prst="rect">
            <a:avLst/>
          </a:prstGeom>
          <a:noFill/>
          <a:ln w="9525">
            <a:noFill/>
            <a:miter lim="800000"/>
            <a:headEnd/>
            <a:tailEnd/>
          </a:ln>
        </p:spPr>
        <p:txBody>
          <a:bodyPr wrap="none">
            <a:spAutoFit/>
          </a:bodyPr>
          <a:lstStyle/>
          <a:p>
            <a:r>
              <a:rPr lang="el-GR" sz="1000" b="1"/>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4967288" y="128588"/>
            <a:ext cx="1962150" cy="400050"/>
          </a:xfrm>
          <a:prstGeom prst="rect">
            <a:avLst/>
          </a:prstGeom>
          <a:noFill/>
          <a:ln w="9525">
            <a:noFill/>
            <a:miter lim="800000"/>
            <a:headEnd/>
            <a:tailEnd/>
          </a:ln>
        </p:spPr>
        <p:txBody>
          <a:bodyPr wrap="none" anchor="ctr">
            <a:spAutoFit/>
          </a:bodyPr>
          <a:lstStyle/>
          <a:p>
            <a:r>
              <a:rPr lang="el-GR" sz="2000" b="1"/>
              <a:t>Αρωματοποιία</a:t>
            </a:r>
          </a:p>
        </p:txBody>
      </p:sp>
      <p:sp>
        <p:nvSpPr>
          <p:cNvPr id="26626" name="Line 5"/>
          <p:cNvSpPr>
            <a:spLocks noChangeShapeType="1"/>
          </p:cNvSpPr>
          <p:nvPr/>
        </p:nvSpPr>
        <p:spPr bwMode="auto">
          <a:xfrm>
            <a:off x="692150" y="560388"/>
            <a:ext cx="6165850" cy="0"/>
          </a:xfrm>
          <a:prstGeom prst="line">
            <a:avLst/>
          </a:prstGeom>
          <a:noFill/>
          <a:ln w="57150">
            <a:solidFill>
              <a:srgbClr val="669900"/>
            </a:solidFill>
            <a:round/>
            <a:headEnd/>
            <a:tailEnd/>
          </a:ln>
        </p:spPr>
        <p:txBody>
          <a:bodyPr/>
          <a:lstStyle/>
          <a:p>
            <a:endParaRPr lang="el-GR"/>
          </a:p>
        </p:txBody>
      </p:sp>
      <p:sp>
        <p:nvSpPr>
          <p:cNvPr id="26627" name="Rectangle 6"/>
          <p:cNvSpPr>
            <a:spLocks noChangeArrowheads="1"/>
          </p:cNvSpPr>
          <p:nvPr/>
        </p:nvSpPr>
        <p:spPr bwMode="auto">
          <a:xfrm>
            <a:off x="260350" y="576263"/>
            <a:ext cx="6357938" cy="3200400"/>
          </a:xfrm>
          <a:prstGeom prst="rect">
            <a:avLst/>
          </a:prstGeom>
          <a:noFill/>
          <a:ln w="9525">
            <a:noFill/>
            <a:miter lim="800000"/>
            <a:headEnd/>
            <a:tailEnd/>
          </a:ln>
        </p:spPr>
        <p:txBody>
          <a:bodyPr anchor="ctr">
            <a:spAutoFit/>
          </a:bodyPr>
          <a:lstStyle/>
          <a:p>
            <a:pPr algn="just"/>
            <a:r>
              <a:rPr lang="el-GR" sz="1200" b="1" u="sng"/>
              <a:t>Συνοπτικό Πρόγραμμα</a:t>
            </a:r>
          </a:p>
          <a:p>
            <a:pPr algn="just"/>
            <a:endParaRPr lang="el-GR" sz="1200"/>
          </a:p>
          <a:p>
            <a:r>
              <a:rPr lang="el-GR" sz="1000"/>
              <a:t>Εισαγωγή – Τι σημαίνει άρωμα / Κοσμετολογία</a:t>
            </a:r>
          </a:p>
          <a:p>
            <a:r>
              <a:rPr lang="el-GR" sz="1000"/>
              <a:t>Γενικά – Θεματικές ενότητες</a:t>
            </a:r>
            <a:r>
              <a:rPr lang="en-US" sz="1000"/>
              <a:t>/ </a:t>
            </a:r>
            <a:r>
              <a:rPr lang="el-GR" sz="1000"/>
              <a:t>Ιστορική Αναδρομή / Αρωματοποιία στην Αρχαία Ελλάδα</a:t>
            </a:r>
          </a:p>
          <a:p>
            <a:r>
              <a:rPr lang="el-GR" sz="1000"/>
              <a:t>Αρωματοποιία σε άλλες πολιτισμούς / Αιγύπτιοι – Ρωμαίοι</a:t>
            </a:r>
          </a:p>
          <a:p>
            <a:r>
              <a:rPr lang="el-GR" sz="1000"/>
              <a:t>Σύσταση αρωμάτων</a:t>
            </a:r>
          </a:p>
          <a:p>
            <a:r>
              <a:rPr lang="el-GR" sz="1000"/>
              <a:t>Είδη αρωμάτων / Φυτικά – Ζωικά- Συνθετικά</a:t>
            </a:r>
          </a:p>
          <a:p>
            <a:r>
              <a:rPr lang="el-GR" sz="1000"/>
              <a:t>Εφαρμογές – (καλλυντικά, τρόφιμα, είδη οικιακής καθαριότητας)</a:t>
            </a:r>
          </a:p>
          <a:p>
            <a:r>
              <a:rPr lang="el-GR" sz="1000"/>
              <a:t>Αρωματικές Νότες</a:t>
            </a:r>
          </a:p>
          <a:p>
            <a:r>
              <a:rPr lang="el-GR" sz="1000"/>
              <a:t>Οικογένειες Αρωμάτων (Ανθέλαια – Μπαχαρικά – Φυτά)</a:t>
            </a:r>
          </a:p>
          <a:p>
            <a:r>
              <a:rPr lang="el-GR" sz="1000"/>
              <a:t>Εκχυλίσματα – Αποστάξεις (πρακτική εξάσκηση)</a:t>
            </a:r>
          </a:p>
          <a:p>
            <a:r>
              <a:rPr lang="el-GR" sz="1000"/>
              <a:t>Γαλακτωματοποιητές</a:t>
            </a:r>
            <a:r>
              <a:rPr lang="en-US" sz="1000"/>
              <a:t>. </a:t>
            </a:r>
            <a:r>
              <a:rPr lang="el-GR" sz="1000"/>
              <a:t>Κρέμες  – Γαλακτώματα – Αντηλιακά</a:t>
            </a:r>
          </a:p>
          <a:p>
            <a:r>
              <a:rPr lang="el-GR" sz="1000"/>
              <a:t>Καλλυντικά – πρώτες ύλες (φυτικές – συνθετικές) – νερό  -απιονισμός</a:t>
            </a:r>
          </a:p>
          <a:p>
            <a:r>
              <a:rPr lang="el-GR" sz="1000"/>
              <a:t>Απορρυπαντικά – Τασιενεργά</a:t>
            </a:r>
          </a:p>
          <a:p>
            <a:r>
              <a:rPr lang="el-GR" sz="1000"/>
              <a:t>Φυτικά Καλλυντικά – Αιθέρια Έλαια</a:t>
            </a:r>
          </a:p>
          <a:p>
            <a:r>
              <a:rPr lang="el-GR" sz="1000"/>
              <a:t>Σαπωνοποιία / υγρά-στερεά</a:t>
            </a:r>
          </a:p>
          <a:p>
            <a:r>
              <a:rPr lang="el-GR" sz="1000"/>
              <a:t>Επίσκεψη σε βιομηχανία</a:t>
            </a:r>
          </a:p>
          <a:p>
            <a:r>
              <a:rPr lang="el-GR" sz="1000"/>
              <a:t>Ποιοτικός έλεγχος</a:t>
            </a:r>
          </a:p>
          <a:p>
            <a:r>
              <a:rPr lang="el-GR" sz="1000"/>
              <a:t>Διαδικασία παραγωγής Κολόνιας – πούδρα- έλαια</a:t>
            </a:r>
          </a:p>
          <a:p>
            <a:r>
              <a:rPr lang="el-GR" sz="1000"/>
              <a:t>Συσκευασίες – Τυποποίηση</a:t>
            </a:r>
            <a:r>
              <a:rPr lang="en-US" sz="1000"/>
              <a:t>. </a:t>
            </a:r>
            <a:r>
              <a:rPr lang="el-GR" sz="1000"/>
              <a:t>Κανονιστικές Διατάξεις – Safety – συνθήκες Υγιεινής</a:t>
            </a:r>
          </a:p>
        </p:txBody>
      </p:sp>
      <p:sp>
        <p:nvSpPr>
          <p:cNvPr id="26628" name="Rectangle 7"/>
          <p:cNvSpPr>
            <a:spLocks noChangeArrowheads="1"/>
          </p:cNvSpPr>
          <p:nvPr/>
        </p:nvSpPr>
        <p:spPr bwMode="auto">
          <a:xfrm>
            <a:off x="260350" y="4305300"/>
            <a:ext cx="6357938" cy="5334000"/>
          </a:xfrm>
          <a:prstGeom prst="rect">
            <a:avLst/>
          </a:prstGeom>
          <a:noFill/>
          <a:ln w="9525">
            <a:noFill/>
            <a:miter lim="800000"/>
            <a:headEnd/>
            <a:tailEnd/>
          </a:ln>
        </p:spPr>
        <p:txBody>
          <a:bodyPr anchor="ctr">
            <a:spAutoFit/>
          </a:bodyPr>
          <a:lstStyle/>
          <a:p>
            <a:r>
              <a:rPr lang="el-GR" sz="1200" b="1" u="sng"/>
              <a:t>Συνοπτικό</a:t>
            </a:r>
            <a:r>
              <a:rPr lang="el-GR" sz="1200" b="1" u="sng">
                <a:solidFill>
                  <a:srgbClr val="7030A0"/>
                </a:solidFill>
              </a:rPr>
              <a:t> </a:t>
            </a:r>
            <a:r>
              <a:rPr lang="el-GR" sz="1200" b="1" u="sng"/>
              <a:t>Πρόγραμμα</a:t>
            </a:r>
            <a:endParaRPr lang="en-US" sz="1200" b="1" u="sng"/>
          </a:p>
          <a:p>
            <a:endParaRPr lang="el-GR" sz="1200" b="1" u="sng"/>
          </a:p>
          <a:p>
            <a:r>
              <a:rPr lang="el-GR" sz="1000"/>
              <a:t>Ιστορικά στοιχεία- Εισαγωγή στην Σαπωνοποίηση (Η αλκαλική αντίδραση υδρόλυσης των Εστέρων – Φυσικοχημική συμπεριφορά της αντίδρασης</a:t>
            </a:r>
          </a:p>
          <a:p>
            <a:r>
              <a:rPr lang="el-GR" sz="1000"/>
              <a:t>Τι περιέχουν οι Λιπαρές Ουσίες (Διάκριση Λιπών – Ελαίων)</a:t>
            </a:r>
          </a:p>
          <a:p>
            <a:r>
              <a:rPr lang="el-GR" sz="1000"/>
              <a:t>Η καυστική Σόδα (NaOH) και η καυστική Ποστάσα (ΚΟΗ). Χρήση στη Σαπωνοποίηση (Οδηγίες παρασκευής διαλυμάτων – Ασφάλεια στο εργαστήριο – Μέτρα προφύλαξης. Βασικά εργαλεία και σκεύη του Σαπωνιού</a:t>
            </a:r>
          </a:p>
          <a:p>
            <a:r>
              <a:rPr lang="el-GR" sz="1000"/>
              <a:t>Ο βαθμός (τιμή) Σαπωνοποίησης (τι είναι – πως υπολογίζεται – τι είναι η υπερλίπανση). Η κρύα μέθοδος Σαπωνοποίησης – Βήματα. Δημιουργία συνταγής παρασκευής Σαπουνιού με Κρύα Μέθοδο.</a:t>
            </a:r>
          </a:p>
          <a:p>
            <a:r>
              <a:rPr lang="el-GR" sz="1000"/>
              <a:t>Πρώτ Παρασκευή παραδοσιακού σαπωνιού με Καυστική Σόδα (Κρύα Μέθοδος). Τεστ Αφρισμού. Μέτρηση pH – το pH και οι χρωματισμοί εκχυλίσματος Κόκκινου Λάχανου.</a:t>
            </a:r>
          </a:p>
          <a:p>
            <a:r>
              <a:rPr lang="el-GR" sz="1000"/>
              <a:t>Διάφοροι τύποι Σαπουνιών. Παράγοντες που καθορίζουν τον τύπο του Σαπουνιού. Πως «καθαρίζουν» τα Σαπούνια.</a:t>
            </a:r>
          </a:p>
          <a:p>
            <a:r>
              <a:rPr lang="el-GR" sz="1000"/>
              <a:t>Τα φυτικά Έλαια: Μέθοδοι παραλαβής – Τάγγιση Ελαίων. Ιδιότητες Ελαίων για Σαπωνοποίηση. Χρωματισμός (φυσικός ή μη φυσικός)</a:t>
            </a:r>
          </a:p>
          <a:p>
            <a:r>
              <a:rPr lang="el-GR" sz="1000"/>
              <a:t>Τα αιθέρια έλαια: Μέθοδοι Παραλαβής. Βιοχημική Δραστικότητα και χρήσεις. Παρασκευή Σαπουνιού με Κρύα Μέθοδος από τους εκπαιδευόμενους.</a:t>
            </a:r>
          </a:p>
          <a:p>
            <a:r>
              <a:rPr lang="el-GR" sz="1000"/>
              <a:t>Παρασκευή Σαπουνιού με διάφορους τύπους λαδιών και κατσικίσιο γάλα.</a:t>
            </a:r>
          </a:p>
          <a:p>
            <a:r>
              <a:rPr lang="el-GR" sz="1000"/>
              <a:t>Η θερμή μέθοδος. Πλεονεκτήματα – Μειονεκτήματα έναντι Κρύας Μεθόδου.</a:t>
            </a:r>
          </a:p>
          <a:p>
            <a:r>
              <a:rPr lang="el-GR" sz="1000"/>
              <a:t>Παρουσίαση λιπών και ελαίων (αναλυτικά). Τα φυτικά έλαια που χρησιμοποιούνται στην καθημερινή υγιεινή και προστασία.</a:t>
            </a:r>
          </a:p>
          <a:p>
            <a:r>
              <a:rPr lang="el-GR" sz="1000"/>
              <a:t>Ποιότητα Σαπουνιών. Γαλακτοποίηση – Αδρανοποίηση – Σταθεροποιητικοί Παράγοντες – Μείωση pH – Παρασκευή σαπουνιού πλυντηρίου από τριμμένη βάση σαπουνιού με Καυστική Σόδα (ΝaΟΗ)</a:t>
            </a:r>
          </a:p>
          <a:p>
            <a:r>
              <a:rPr lang="el-GR" sz="1000"/>
              <a:t>Παρασκευή Σαμπουάν με διάφορες θεραπευτικές ιδιότητες.</a:t>
            </a:r>
          </a:p>
          <a:p>
            <a:r>
              <a:rPr lang="el-GR" sz="1000"/>
              <a:t>Παρασκευή υγρού σαπουνιού με Καυστική Ποτάσα (ΚΟΗ). Καθαρισμός Ιδιοτήτων – Επιλογή Λαδιών – Δημιουργία Συνταγής – Ανάλυση Βημάτων – Εκτέλεση Συνταγής.</a:t>
            </a:r>
          </a:p>
          <a:p>
            <a:r>
              <a:rPr lang="el-GR" sz="1000"/>
              <a:t>Παρασκευή Σαπουνιού με υγρή Γλυκερίνη (ανάλυση μεθόδου). Δημιουργία σαπουνιών με όμορφα σχέδια και χρωματισμούς με βάση Γλυκερίνης.</a:t>
            </a:r>
          </a:p>
          <a:p>
            <a:r>
              <a:rPr lang="el-GR" sz="1000"/>
              <a:t>Παρασκευή Σαπουνιού με λεμόνι κτλ.</a:t>
            </a:r>
          </a:p>
          <a:p>
            <a:r>
              <a:rPr lang="el-GR" sz="1000"/>
              <a:t>Παρασκευή Σαπουνιού με την Θερμή μέθοδο και εξαλάτωση.</a:t>
            </a:r>
          </a:p>
          <a:p>
            <a:r>
              <a:rPr lang="el-GR" sz="1000"/>
              <a:t>Παρασκευή Σαπουνιών για θεραπεία διάφορων δερματικών παθήσεων: έκζεμα – ακμή)</a:t>
            </a:r>
          </a:p>
          <a:p>
            <a:r>
              <a:rPr lang="el-GR" sz="1000"/>
              <a:t>Συνταγές περιποίησης για ξηρά και βαμμένα μαλλιά</a:t>
            </a:r>
          </a:p>
          <a:p>
            <a:r>
              <a:rPr lang="el-GR" sz="1000"/>
              <a:t>Η στάχτη και διάφορες χρήσεις. Παρασκευή παραδοσιακού σαπουνιού χρησιμοποιώντας στάχτη.</a:t>
            </a:r>
          </a:p>
          <a:p>
            <a:r>
              <a:rPr lang="el-GR" sz="1000"/>
              <a:t>Γενικά για τη νομοθεσία στη παραγωγή σαπουνιών και γενικότερα καλλυντικών.</a:t>
            </a:r>
          </a:p>
        </p:txBody>
      </p:sp>
      <p:sp>
        <p:nvSpPr>
          <p:cNvPr id="26629" name="Line 9"/>
          <p:cNvSpPr>
            <a:spLocks noChangeShapeType="1"/>
          </p:cNvSpPr>
          <p:nvPr/>
        </p:nvSpPr>
        <p:spPr bwMode="auto">
          <a:xfrm>
            <a:off x="692150" y="4167188"/>
            <a:ext cx="6165850" cy="0"/>
          </a:xfrm>
          <a:prstGeom prst="line">
            <a:avLst/>
          </a:prstGeom>
          <a:noFill/>
          <a:ln w="57150">
            <a:solidFill>
              <a:srgbClr val="669900"/>
            </a:solidFill>
            <a:round/>
            <a:headEnd/>
            <a:tailEnd/>
          </a:ln>
        </p:spPr>
        <p:txBody>
          <a:bodyPr/>
          <a:lstStyle/>
          <a:p>
            <a:endParaRPr lang="el-GR"/>
          </a:p>
        </p:txBody>
      </p:sp>
      <p:sp>
        <p:nvSpPr>
          <p:cNvPr id="26630" name="11 - TextBox"/>
          <p:cNvSpPr txBox="1">
            <a:spLocks noChangeArrowheads="1"/>
          </p:cNvSpPr>
          <p:nvPr/>
        </p:nvSpPr>
        <p:spPr bwMode="auto">
          <a:xfrm>
            <a:off x="4946650" y="3452813"/>
            <a:ext cx="1839913" cy="708025"/>
          </a:xfrm>
          <a:prstGeom prst="rect">
            <a:avLst/>
          </a:prstGeom>
          <a:noFill/>
          <a:ln w="9525">
            <a:noFill/>
            <a:miter lim="800000"/>
            <a:headEnd/>
            <a:tailEnd/>
          </a:ln>
        </p:spPr>
        <p:txBody>
          <a:bodyPr wrap="none">
            <a:spAutoFit/>
          </a:bodyPr>
          <a:lstStyle/>
          <a:p>
            <a:endParaRPr lang="el-GR" sz="2000" b="1"/>
          </a:p>
          <a:p>
            <a:r>
              <a:rPr lang="el-GR" sz="2000" b="1"/>
              <a:t>Σαπωνοποιία</a:t>
            </a:r>
          </a:p>
        </p:txBody>
      </p:sp>
      <p:sp>
        <p:nvSpPr>
          <p:cNvPr id="26631" name="Rectangle 9"/>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26632" name="Text Box 10"/>
          <p:cNvSpPr txBox="1">
            <a:spLocks noChangeArrowheads="1"/>
          </p:cNvSpPr>
          <p:nvPr/>
        </p:nvSpPr>
        <p:spPr bwMode="auto">
          <a:xfrm>
            <a:off x="6559550" y="9637713"/>
            <a:ext cx="323850" cy="244475"/>
          </a:xfrm>
          <a:prstGeom prst="rect">
            <a:avLst/>
          </a:prstGeom>
          <a:noFill/>
          <a:ln w="9525">
            <a:noFill/>
            <a:miter lim="800000"/>
            <a:headEnd/>
            <a:tailEnd/>
          </a:ln>
        </p:spPr>
        <p:txBody>
          <a:bodyPr wrap="none">
            <a:spAutoFit/>
          </a:bodyPr>
          <a:lstStyle/>
          <a:p>
            <a:r>
              <a:rPr lang="el-GR" sz="1000" b="1"/>
              <a:t>13</a:t>
            </a:r>
          </a:p>
        </p:txBody>
      </p:sp>
      <p:pic>
        <p:nvPicPr>
          <p:cNvPr id="26633" name="Picture 11" descr="1624"/>
          <p:cNvPicPr>
            <a:picLocks noChangeAspect="1" noChangeArrowheads="1"/>
          </p:cNvPicPr>
          <p:nvPr/>
        </p:nvPicPr>
        <p:blipFill>
          <a:blip r:embed="rId2"/>
          <a:srcRect/>
          <a:stretch>
            <a:fillRect/>
          </a:stretch>
        </p:blipFill>
        <p:spPr bwMode="auto">
          <a:xfrm>
            <a:off x="4292600" y="1497013"/>
            <a:ext cx="2451100" cy="1797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ChangeArrowheads="1"/>
          </p:cNvSpPr>
          <p:nvPr/>
        </p:nvSpPr>
        <p:spPr bwMode="auto">
          <a:xfrm>
            <a:off x="3214688" y="3133725"/>
            <a:ext cx="3643312" cy="19812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a:p>
          <a:p>
            <a:r>
              <a:rPr lang="el-GR" sz="1000"/>
              <a:t> Ο ταρατσόκηπος στην Ελλάδα και στο εξωτερικό – Εξέλιξη – Προοπτικές</a:t>
            </a:r>
            <a:br>
              <a:rPr lang="el-GR" sz="1000"/>
            </a:br>
            <a:r>
              <a:rPr lang="el-GR" sz="1000"/>
              <a:t>• Πλεονεκτήματα κατασκευής ταρατσόκηπων – Βιοκλιματική λειτουργία</a:t>
            </a:r>
            <a:br>
              <a:rPr lang="el-GR" sz="1000"/>
            </a:br>
            <a:r>
              <a:rPr lang="el-GR" sz="1000"/>
              <a:t>• Τύποι ταρατσόκηπων – Παραδείγματα διαφόρων τύπων</a:t>
            </a:r>
          </a:p>
          <a:p>
            <a:r>
              <a:rPr lang="el-GR" sz="1000"/>
              <a:t>• Κάθετες φυτεύσεις – Πλεονεκτήματα, τύποι και τεχνικές κατασκευής</a:t>
            </a:r>
          </a:p>
          <a:p>
            <a:r>
              <a:rPr lang="el-GR" sz="1000"/>
              <a:t>• Μελέτη κατασκευής ταρατσόκηπου</a:t>
            </a:r>
            <a:r>
              <a:rPr lang="en-US" sz="1000"/>
              <a:t>. </a:t>
            </a:r>
            <a:r>
              <a:rPr lang="el-GR" sz="1000"/>
              <a:t> Προδιαγραφές κατασκευής – Πιστοποίηση υλικών – Νομοθεσία</a:t>
            </a:r>
            <a:br>
              <a:rPr lang="el-GR" sz="1000"/>
            </a:br>
            <a:endParaRPr lang="el-GR" sz="1000"/>
          </a:p>
        </p:txBody>
      </p:sp>
      <p:sp>
        <p:nvSpPr>
          <p:cNvPr id="27650" name="Rectangle 8"/>
          <p:cNvSpPr>
            <a:spLocks noChangeArrowheads="1"/>
          </p:cNvSpPr>
          <p:nvPr/>
        </p:nvSpPr>
        <p:spPr bwMode="auto">
          <a:xfrm>
            <a:off x="4968875" y="2432050"/>
            <a:ext cx="1790700" cy="366713"/>
          </a:xfrm>
          <a:prstGeom prst="rect">
            <a:avLst/>
          </a:prstGeom>
          <a:noFill/>
          <a:ln w="9525">
            <a:noFill/>
            <a:miter lim="800000"/>
            <a:headEnd/>
            <a:tailEnd/>
          </a:ln>
        </p:spPr>
        <p:txBody>
          <a:bodyPr wrap="none">
            <a:spAutoFit/>
          </a:bodyPr>
          <a:lstStyle/>
          <a:p>
            <a:r>
              <a:rPr lang="el-GR" b="1"/>
              <a:t>Ταρατσόκηποι</a:t>
            </a:r>
          </a:p>
        </p:txBody>
      </p:sp>
      <p:sp>
        <p:nvSpPr>
          <p:cNvPr id="27651" name="Line 9"/>
          <p:cNvSpPr>
            <a:spLocks noChangeShapeType="1"/>
          </p:cNvSpPr>
          <p:nvPr/>
        </p:nvSpPr>
        <p:spPr bwMode="auto">
          <a:xfrm>
            <a:off x="3429000" y="2870200"/>
            <a:ext cx="3455988" cy="0"/>
          </a:xfrm>
          <a:prstGeom prst="line">
            <a:avLst/>
          </a:prstGeom>
          <a:noFill/>
          <a:ln w="57150">
            <a:solidFill>
              <a:srgbClr val="669900"/>
            </a:solidFill>
            <a:round/>
            <a:headEnd/>
            <a:tailEnd/>
          </a:ln>
        </p:spPr>
        <p:txBody>
          <a:bodyPr/>
          <a:lstStyle/>
          <a:p>
            <a:endParaRPr lang="el-GR"/>
          </a:p>
        </p:txBody>
      </p:sp>
      <p:pic>
        <p:nvPicPr>
          <p:cNvPr id="27652" name="Picture 11" descr="roof-garden-300x225">
            <a:hlinkClick r:id="rId2"/>
          </p:cNvPr>
          <p:cNvPicPr>
            <a:picLocks noChangeAspect="1" noChangeArrowheads="1"/>
          </p:cNvPicPr>
          <p:nvPr/>
        </p:nvPicPr>
        <p:blipFill>
          <a:blip r:embed="rId3"/>
          <a:srcRect/>
          <a:stretch>
            <a:fillRect/>
          </a:stretch>
        </p:blipFill>
        <p:spPr bwMode="auto">
          <a:xfrm>
            <a:off x="404813" y="2720975"/>
            <a:ext cx="2762250" cy="2071688"/>
          </a:xfrm>
          <a:prstGeom prst="rect">
            <a:avLst/>
          </a:prstGeom>
          <a:noFill/>
          <a:ln w="9525">
            <a:solidFill>
              <a:srgbClr val="669900"/>
            </a:solidFill>
            <a:miter lim="800000"/>
            <a:headEnd/>
            <a:tailEnd/>
          </a:ln>
        </p:spPr>
      </p:pic>
      <p:sp>
        <p:nvSpPr>
          <p:cNvPr id="27653" name="Rectangle 15"/>
          <p:cNvSpPr>
            <a:spLocks noChangeArrowheads="1"/>
          </p:cNvSpPr>
          <p:nvPr/>
        </p:nvSpPr>
        <p:spPr bwMode="auto">
          <a:xfrm>
            <a:off x="292100" y="7104063"/>
            <a:ext cx="3857625" cy="2530475"/>
          </a:xfrm>
          <a:prstGeom prst="rect">
            <a:avLst/>
          </a:prstGeom>
          <a:noFill/>
          <a:ln w="9525">
            <a:noFill/>
            <a:miter lim="800000"/>
            <a:headEnd/>
            <a:tailEnd/>
          </a:ln>
        </p:spPr>
        <p:txBody>
          <a:bodyPr anchor="ctr">
            <a:spAutoFit/>
          </a:bodyPr>
          <a:lstStyle/>
          <a:p>
            <a:r>
              <a:rPr lang="el-GR" sz="1000"/>
              <a:t>Βοτανικοί χαρακτήρες</a:t>
            </a:r>
          </a:p>
          <a:p>
            <a:r>
              <a:rPr lang="el-GR" sz="1000"/>
              <a:t>Καλλιεργητικές απαιτήσεις</a:t>
            </a:r>
          </a:p>
          <a:p>
            <a:r>
              <a:rPr lang="el-GR" sz="1000"/>
              <a:t>Εγκατάσταση καλλιέργειας – Λίπανση – Άρδευση – Συγκομιδή</a:t>
            </a:r>
          </a:p>
          <a:p>
            <a:r>
              <a:rPr lang="el-GR" sz="1000"/>
              <a:t>Εχθροί και ασθένειες</a:t>
            </a:r>
          </a:p>
          <a:p>
            <a:r>
              <a:rPr lang="el-GR" sz="1000"/>
              <a:t>Εμπορία – Μεταποίηση</a:t>
            </a:r>
          </a:p>
          <a:p>
            <a:r>
              <a:rPr lang="el-GR" sz="1000"/>
              <a:t>Αρωματικά και φαρμακευτικά φυτά</a:t>
            </a:r>
            <a:r>
              <a:rPr lang="el-GR" sz="1000" b="1"/>
              <a:t> (</a:t>
            </a:r>
            <a:r>
              <a:rPr lang="el-GR" sz="1000"/>
              <a:t>Αλόη, Ιπποφαές, Στέβια,  Αρώνια)</a:t>
            </a:r>
          </a:p>
          <a:p>
            <a:r>
              <a:rPr lang="el-GR" sz="1000"/>
              <a:t>Μικροί καρποί (Μύρτιλλο, Σμέουρο, Βατόμουρο, Λαγοκέρασο, Φραγκοστάφυλο, </a:t>
            </a:r>
            <a:r>
              <a:rPr lang="en-US" sz="1000"/>
              <a:t>Goji Berry</a:t>
            </a:r>
            <a:r>
              <a:rPr lang="el-GR" sz="1000"/>
              <a:t>) </a:t>
            </a:r>
          </a:p>
          <a:p>
            <a:r>
              <a:rPr lang="el-GR" sz="1000"/>
              <a:t>Γηγενείς καλλιέργειες (Φραγκοσυκιά, Χαρουπιά, Κουμαριά, Κρανιά, Ροδιά</a:t>
            </a:r>
            <a:r>
              <a:rPr lang="en-US" sz="1000"/>
              <a:t>, </a:t>
            </a:r>
            <a:r>
              <a:rPr lang="el-GR" sz="1000"/>
              <a:t>Σαμπούκος, Κορομηλιά) </a:t>
            </a:r>
          </a:p>
          <a:p>
            <a:r>
              <a:rPr lang="el-GR" sz="1000"/>
              <a:t>Υποτροπικά φυτά (Παπάγια, Αβοκάντο, Μπανάνα, Χουρμαδιά, Πεκάν, Μάνγκο, Λωτός,Λίτσι, Γκουάβα )</a:t>
            </a:r>
          </a:p>
          <a:p>
            <a:r>
              <a:rPr lang="el-GR" sz="1000"/>
              <a:t>Ενεργειακά φυτά (Ελαιοκράμβη, Αγριαγκινάρα, Ηλίανθος, Γλυκό σόργο)</a:t>
            </a:r>
          </a:p>
          <a:p>
            <a:r>
              <a:rPr lang="el-GR" sz="1000"/>
              <a:t>Λοιπές (Κενάφ, Παυλώνια, Κλωστική κάνναβη, Κινόα)</a:t>
            </a:r>
          </a:p>
        </p:txBody>
      </p:sp>
      <p:sp>
        <p:nvSpPr>
          <p:cNvPr id="27654" name="Rectangle 16"/>
          <p:cNvSpPr>
            <a:spLocks noChangeArrowheads="1"/>
          </p:cNvSpPr>
          <p:nvPr/>
        </p:nvSpPr>
        <p:spPr bwMode="auto">
          <a:xfrm>
            <a:off x="582613" y="6413500"/>
            <a:ext cx="3417887" cy="396875"/>
          </a:xfrm>
          <a:prstGeom prst="rect">
            <a:avLst/>
          </a:prstGeom>
          <a:noFill/>
          <a:ln w="9525">
            <a:noFill/>
            <a:miter lim="800000"/>
            <a:headEnd/>
            <a:tailEnd/>
          </a:ln>
        </p:spPr>
        <p:txBody>
          <a:bodyPr wrap="none">
            <a:spAutoFit/>
          </a:bodyPr>
          <a:lstStyle/>
          <a:p>
            <a:r>
              <a:rPr lang="el-GR" sz="2000" b="1"/>
              <a:t>Εναλλακτικές Καλλιέργειες</a:t>
            </a:r>
          </a:p>
        </p:txBody>
      </p:sp>
      <p:sp>
        <p:nvSpPr>
          <p:cNvPr id="27655" name="Line 18"/>
          <p:cNvSpPr>
            <a:spLocks noChangeShapeType="1"/>
          </p:cNvSpPr>
          <p:nvPr/>
        </p:nvSpPr>
        <p:spPr bwMode="auto">
          <a:xfrm>
            <a:off x="120650" y="6813550"/>
            <a:ext cx="6165850" cy="0"/>
          </a:xfrm>
          <a:prstGeom prst="line">
            <a:avLst/>
          </a:prstGeom>
          <a:noFill/>
          <a:ln w="57150">
            <a:solidFill>
              <a:srgbClr val="669900"/>
            </a:solidFill>
            <a:round/>
            <a:headEnd/>
            <a:tailEnd/>
          </a:ln>
        </p:spPr>
        <p:txBody>
          <a:bodyPr/>
          <a:lstStyle/>
          <a:p>
            <a:endParaRPr lang="el-GR"/>
          </a:p>
        </p:txBody>
      </p:sp>
      <p:sp>
        <p:nvSpPr>
          <p:cNvPr id="27656" name="Rectangle 20"/>
          <p:cNvSpPr>
            <a:spLocks noChangeArrowheads="1"/>
          </p:cNvSpPr>
          <p:nvPr/>
        </p:nvSpPr>
        <p:spPr bwMode="auto">
          <a:xfrm>
            <a:off x="265113" y="6813550"/>
            <a:ext cx="1843087" cy="274638"/>
          </a:xfrm>
          <a:prstGeom prst="rect">
            <a:avLst/>
          </a:prstGeom>
          <a:noFill/>
          <a:ln w="9525">
            <a:noFill/>
            <a:miter lim="800000"/>
            <a:headEnd/>
            <a:tailEnd/>
          </a:ln>
        </p:spPr>
        <p:txBody>
          <a:bodyPr wrap="none">
            <a:spAutoFit/>
          </a:bodyPr>
          <a:lstStyle/>
          <a:p>
            <a:r>
              <a:rPr lang="el-GR" sz="1200" b="1" u="sng"/>
              <a:t>Συνοπτικό Πρόγραμμα</a:t>
            </a:r>
          </a:p>
        </p:txBody>
      </p:sp>
      <p:sp>
        <p:nvSpPr>
          <p:cNvPr id="27657" name="Rectangle 24"/>
          <p:cNvSpPr>
            <a:spLocks noChangeArrowheads="1"/>
          </p:cNvSpPr>
          <p:nvPr/>
        </p:nvSpPr>
        <p:spPr bwMode="auto">
          <a:xfrm>
            <a:off x="333375" y="528638"/>
            <a:ext cx="4464050" cy="2155825"/>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a:p>
          <a:p>
            <a:r>
              <a:rPr lang="el-GR" sz="1000"/>
              <a:t>Εισαγωγή, Ιστορία της Μελισσοθεραπείας, </a:t>
            </a:r>
          </a:p>
          <a:p>
            <a:r>
              <a:rPr lang="el-GR" sz="1000"/>
              <a:t>Εισαγωγή και γενικές γνώσεις εναλλακτικών θεραπειών, </a:t>
            </a:r>
          </a:p>
          <a:p>
            <a:r>
              <a:rPr lang="el-GR" sz="1000"/>
              <a:t>Υγεία και περιβάλλον, Στοιχεία νοσολογίας, Στοιχεία γενικής θεραπευτικής, Εφαρμογή της Μελισσοθεραπείας, Βασικές αρχές χημείας</a:t>
            </a:r>
          </a:p>
          <a:p>
            <a:r>
              <a:rPr lang="el-GR" sz="1000" b="1"/>
              <a:t>Κεφάλαια:</a:t>
            </a:r>
            <a:endParaRPr lang="el-GR" sz="1000"/>
          </a:p>
          <a:p>
            <a:r>
              <a:rPr lang="el-GR" sz="1000" b="1"/>
              <a:t>Κερί</a:t>
            </a:r>
            <a:r>
              <a:rPr lang="el-GR" sz="1000"/>
              <a:t>, </a:t>
            </a:r>
            <a:r>
              <a:rPr lang="el-GR" sz="1000" b="1"/>
              <a:t>Πρόπολη, Κεντρί Μέλισσας, Δηλητήριο Μέλισσας, Εκχύλισμα Προνυμφών Κηφήνα, Μέλι</a:t>
            </a:r>
            <a:r>
              <a:rPr lang="el-GR" sz="1000"/>
              <a:t>, </a:t>
            </a:r>
            <a:r>
              <a:rPr lang="el-GR" sz="1000" b="1"/>
              <a:t>Γύρη</a:t>
            </a:r>
            <a:r>
              <a:rPr lang="el-GR" sz="1000"/>
              <a:t>, </a:t>
            </a:r>
            <a:r>
              <a:rPr lang="el-GR" sz="1000" b="1"/>
              <a:t>Βασιλικός Πολτός</a:t>
            </a:r>
            <a:r>
              <a:rPr lang="el-GR" sz="1000"/>
              <a:t>, </a:t>
            </a:r>
            <a:r>
              <a:rPr lang="el-GR" sz="1000" b="1"/>
              <a:t>Καλλυντικά &amp; Αποσμητικά</a:t>
            </a:r>
            <a:r>
              <a:rPr lang="el-GR" sz="1000"/>
              <a:t> </a:t>
            </a:r>
          </a:p>
          <a:p>
            <a:r>
              <a:rPr lang="el-GR" sz="1000" i="1"/>
              <a:t>Τα κεφάλαια περιλαμβάνουν: </a:t>
            </a:r>
            <a:r>
              <a:rPr lang="el-GR" sz="1000"/>
              <a:t>εισαγωγή, αρχές παρασκευών, ενδείξεις, εφαρμογές</a:t>
            </a:r>
          </a:p>
          <a:p>
            <a:r>
              <a:rPr lang="el-GR" sz="1000"/>
              <a:t>Πρόληψη και θεραπεία ασθενειών</a:t>
            </a:r>
          </a:p>
        </p:txBody>
      </p:sp>
      <p:sp>
        <p:nvSpPr>
          <p:cNvPr id="27658" name="Rectangle 25"/>
          <p:cNvSpPr>
            <a:spLocks noChangeArrowheads="1"/>
          </p:cNvSpPr>
          <p:nvPr/>
        </p:nvSpPr>
        <p:spPr bwMode="auto">
          <a:xfrm>
            <a:off x="4473575" y="184150"/>
            <a:ext cx="2339975" cy="396875"/>
          </a:xfrm>
          <a:prstGeom prst="rect">
            <a:avLst/>
          </a:prstGeom>
          <a:noFill/>
          <a:ln w="9525">
            <a:noFill/>
            <a:miter lim="800000"/>
            <a:headEnd/>
            <a:tailEnd/>
          </a:ln>
        </p:spPr>
        <p:txBody>
          <a:bodyPr wrap="none">
            <a:spAutoFit/>
          </a:bodyPr>
          <a:lstStyle/>
          <a:p>
            <a:r>
              <a:rPr lang="el-GR" sz="2000" b="1"/>
              <a:t>Μελισσοθεραπεία</a:t>
            </a:r>
          </a:p>
        </p:txBody>
      </p:sp>
      <p:sp>
        <p:nvSpPr>
          <p:cNvPr id="27659" name="Line 26"/>
          <p:cNvSpPr>
            <a:spLocks noChangeShapeType="1"/>
          </p:cNvSpPr>
          <p:nvPr/>
        </p:nvSpPr>
        <p:spPr bwMode="auto">
          <a:xfrm>
            <a:off x="476250" y="631825"/>
            <a:ext cx="6381750" cy="20638"/>
          </a:xfrm>
          <a:prstGeom prst="line">
            <a:avLst/>
          </a:prstGeom>
          <a:noFill/>
          <a:ln w="57150">
            <a:solidFill>
              <a:srgbClr val="669900"/>
            </a:solidFill>
            <a:round/>
            <a:headEnd/>
            <a:tailEnd/>
          </a:ln>
        </p:spPr>
        <p:txBody>
          <a:bodyPr/>
          <a:lstStyle/>
          <a:p>
            <a:endParaRPr lang="el-GR"/>
          </a:p>
        </p:txBody>
      </p:sp>
      <p:sp>
        <p:nvSpPr>
          <p:cNvPr id="27660" name="Text Box 23"/>
          <p:cNvSpPr txBox="1">
            <a:spLocks noChangeArrowheads="1"/>
          </p:cNvSpPr>
          <p:nvPr/>
        </p:nvSpPr>
        <p:spPr bwMode="auto">
          <a:xfrm>
            <a:off x="4286250" y="6810375"/>
            <a:ext cx="2519363" cy="304800"/>
          </a:xfrm>
          <a:prstGeom prst="rect">
            <a:avLst/>
          </a:prstGeom>
          <a:noFill/>
          <a:ln w="9525">
            <a:noFill/>
            <a:miter lim="800000"/>
            <a:headEnd/>
            <a:tailEnd/>
          </a:ln>
        </p:spPr>
        <p:txBody>
          <a:bodyPr>
            <a:spAutoFit/>
          </a:bodyPr>
          <a:lstStyle/>
          <a:p>
            <a:r>
              <a:rPr lang="el-GR" sz="1400" b="1">
                <a:solidFill>
                  <a:schemeClr val="bg1"/>
                </a:solidFill>
              </a:rPr>
              <a:t>Δ. Συνέδρια - Ημερίδες</a:t>
            </a:r>
          </a:p>
        </p:txBody>
      </p:sp>
      <p:sp>
        <p:nvSpPr>
          <p:cNvPr id="27661" name="Line 29"/>
          <p:cNvSpPr>
            <a:spLocks noChangeShapeType="1"/>
          </p:cNvSpPr>
          <p:nvPr/>
        </p:nvSpPr>
        <p:spPr bwMode="auto">
          <a:xfrm>
            <a:off x="4214813" y="7739063"/>
            <a:ext cx="2349500" cy="0"/>
          </a:xfrm>
          <a:prstGeom prst="line">
            <a:avLst/>
          </a:prstGeom>
          <a:noFill/>
          <a:ln w="38100">
            <a:solidFill>
              <a:schemeClr val="bg1"/>
            </a:solidFill>
            <a:round/>
            <a:headEnd/>
            <a:tailEnd/>
          </a:ln>
        </p:spPr>
        <p:txBody>
          <a:bodyPr/>
          <a:lstStyle/>
          <a:p>
            <a:endParaRPr lang="el-GR"/>
          </a:p>
        </p:txBody>
      </p:sp>
      <p:sp>
        <p:nvSpPr>
          <p:cNvPr id="27662" name="Rectangle 26"/>
          <p:cNvSpPr>
            <a:spLocks noChangeArrowheads="1"/>
          </p:cNvSpPr>
          <p:nvPr/>
        </p:nvSpPr>
        <p:spPr bwMode="auto">
          <a:xfrm>
            <a:off x="476250" y="4881563"/>
            <a:ext cx="6121400" cy="1311275"/>
          </a:xfrm>
          <a:prstGeom prst="rect">
            <a:avLst/>
          </a:prstGeom>
          <a:noFill/>
          <a:ln w="9525">
            <a:noFill/>
            <a:miter lim="800000"/>
            <a:headEnd/>
            <a:tailEnd/>
          </a:ln>
        </p:spPr>
        <p:txBody>
          <a:bodyPr>
            <a:spAutoFit/>
          </a:bodyPr>
          <a:lstStyle/>
          <a:p>
            <a:r>
              <a:rPr lang="el-GR" sz="1000"/>
              <a:t>• Κατασκευή ταρατσόκηπων:</a:t>
            </a:r>
            <a:r>
              <a:rPr lang="en-US" sz="1000"/>
              <a:t> </a:t>
            </a:r>
            <a:r>
              <a:rPr lang="el-GR" sz="1000"/>
              <a:t>Στάδια κατασκευής (Κατασκευή υπόβασης – Στεγάνωση, Κατασκευή υποδομής -Υλικά διαστρωμάτωσης -Τεχνολογία κατασκευής, Αποστράγγιση – Ειδικός εξοπλισμός, Ειδικό εδαφικό υπόστρωμα – Ιδιότητες, Αρχιτεκτονική διαμόρφωση – Ειδικές κατασκευές) </a:t>
            </a:r>
          </a:p>
          <a:p>
            <a:r>
              <a:rPr lang="el-GR" sz="1000"/>
              <a:t>• Φυτά κατάλληλα για ταρατσόκηπους (Είδη φυτών – Επιλογή φυτών ανά τύπο – Τεχνικές φύτευσης – Εξοπλισμός) </a:t>
            </a:r>
          </a:p>
          <a:p>
            <a:r>
              <a:rPr lang="el-GR" sz="1000"/>
              <a:t>• Άρδευση ταρατσόκηπων</a:t>
            </a:r>
            <a:br>
              <a:rPr lang="el-GR" sz="1000"/>
            </a:br>
            <a:r>
              <a:rPr lang="el-GR" sz="1000"/>
              <a:t>• Συντήρηση ταρατσόκηπων</a:t>
            </a:r>
            <a:br>
              <a:rPr lang="el-GR" sz="1000"/>
            </a:br>
            <a:r>
              <a:rPr lang="el-GR" sz="1000"/>
              <a:t>• Επίδειξη κατασκευής ταρατσόκηπου</a:t>
            </a:r>
          </a:p>
        </p:txBody>
      </p:sp>
      <p:sp>
        <p:nvSpPr>
          <p:cNvPr id="27663" name="Rectangle 27"/>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27664" name="Text Box 28"/>
          <p:cNvSpPr txBox="1">
            <a:spLocks noChangeArrowheads="1"/>
          </p:cNvSpPr>
          <p:nvPr/>
        </p:nvSpPr>
        <p:spPr bwMode="auto">
          <a:xfrm>
            <a:off x="7938" y="9637713"/>
            <a:ext cx="323850" cy="244475"/>
          </a:xfrm>
          <a:prstGeom prst="rect">
            <a:avLst/>
          </a:prstGeom>
          <a:noFill/>
          <a:ln w="9525">
            <a:noFill/>
            <a:miter lim="800000"/>
            <a:headEnd/>
            <a:tailEnd/>
          </a:ln>
        </p:spPr>
        <p:txBody>
          <a:bodyPr wrap="none">
            <a:spAutoFit/>
          </a:bodyPr>
          <a:lstStyle/>
          <a:p>
            <a:r>
              <a:rPr lang="el-GR" sz="1000" b="1"/>
              <a:t>14</a:t>
            </a:r>
          </a:p>
        </p:txBody>
      </p:sp>
      <p:pic>
        <p:nvPicPr>
          <p:cNvPr id="27665" name="Picture 29" descr="327E6C3BA4154A008EDC9F1FFF778D11"/>
          <p:cNvPicPr>
            <a:picLocks noChangeAspect="1" noChangeArrowheads="1"/>
          </p:cNvPicPr>
          <p:nvPr/>
        </p:nvPicPr>
        <p:blipFill>
          <a:blip r:embed="rId4"/>
          <a:srcRect/>
          <a:stretch>
            <a:fillRect/>
          </a:stretch>
        </p:blipFill>
        <p:spPr bwMode="auto">
          <a:xfrm>
            <a:off x="4797425" y="849313"/>
            <a:ext cx="1716088" cy="1085850"/>
          </a:xfrm>
          <a:prstGeom prst="rect">
            <a:avLst/>
          </a:prstGeom>
          <a:noFill/>
          <a:ln w="9525">
            <a:noFill/>
            <a:miter lim="800000"/>
            <a:headEnd/>
            <a:tailEnd/>
          </a:ln>
        </p:spPr>
      </p:pic>
      <p:pic>
        <p:nvPicPr>
          <p:cNvPr id="27666" name="Picture 30" descr="blueberries"/>
          <p:cNvPicPr>
            <a:picLocks noChangeAspect="1" noChangeArrowheads="1"/>
          </p:cNvPicPr>
          <p:nvPr/>
        </p:nvPicPr>
        <p:blipFill>
          <a:blip r:embed="rId5"/>
          <a:srcRect/>
          <a:stretch>
            <a:fillRect/>
          </a:stretch>
        </p:blipFill>
        <p:spPr bwMode="auto">
          <a:xfrm>
            <a:off x="4005263" y="7113588"/>
            <a:ext cx="26670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13"/>
          <p:cNvSpPr>
            <a:spLocks noChangeShapeType="1"/>
          </p:cNvSpPr>
          <p:nvPr/>
        </p:nvSpPr>
        <p:spPr bwMode="auto">
          <a:xfrm>
            <a:off x="692150" y="3249613"/>
            <a:ext cx="6165850" cy="0"/>
          </a:xfrm>
          <a:prstGeom prst="line">
            <a:avLst/>
          </a:prstGeom>
          <a:noFill/>
          <a:ln w="57150">
            <a:solidFill>
              <a:srgbClr val="669900"/>
            </a:solidFill>
            <a:round/>
            <a:headEnd/>
            <a:tailEnd/>
          </a:ln>
        </p:spPr>
        <p:txBody>
          <a:bodyPr/>
          <a:lstStyle/>
          <a:p>
            <a:endParaRPr lang="el-GR"/>
          </a:p>
        </p:txBody>
      </p:sp>
      <p:sp>
        <p:nvSpPr>
          <p:cNvPr id="28674" name="Rectangle 14"/>
          <p:cNvSpPr>
            <a:spLocks noChangeArrowheads="1"/>
          </p:cNvSpPr>
          <p:nvPr/>
        </p:nvSpPr>
        <p:spPr bwMode="auto">
          <a:xfrm>
            <a:off x="5324475" y="2792413"/>
            <a:ext cx="1555750" cy="396875"/>
          </a:xfrm>
          <a:prstGeom prst="rect">
            <a:avLst/>
          </a:prstGeom>
          <a:noFill/>
          <a:ln w="9525">
            <a:noFill/>
            <a:miter lim="800000"/>
            <a:headEnd/>
            <a:tailEnd/>
          </a:ln>
        </p:spPr>
        <p:txBody>
          <a:bodyPr wrap="none">
            <a:spAutoFit/>
          </a:bodyPr>
          <a:lstStyle/>
          <a:p>
            <a:r>
              <a:rPr lang="el-GR" sz="2000" b="1"/>
              <a:t>Ανθοδετική</a:t>
            </a:r>
          </a:p>
        </p:txBody>
      </p:sp>
      <p:sp>
        <p:nvSpPr>
          <p:cNvPr id="28675" name="Rectangle 15"/>
          <p:cNvSpPr>
            <a:spLocks noChangeArrowheads="1"/>
          </p:cNvSpPr>
          <p:nvPr/>
        </p:nvSpPr>
        <p:spPr bwMode="auto">
          <a:xfrm>
            <a:off x="620713" y="3657600"/>
            <a:ext cx="3744912" cy="13716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Συντήρηση  δρεπτών ανθέων.</a:t>
            </a:r>
            <a:br>
              <a:rPr lang="el-GR" sz="1000"/>
            </a:br>
            <a:r>
              <a:rPr lang="el-GR" sz="1000"/>
              <a:t>Χρωματολογία, οπτική αντίληψη.</a:t>
            </a:r>
            <a:br>
              <a:rPr lang="el-GR" sz="1000"/>
            </a:br>
            <a:r>
              <a:rPr lang="el-GR" sz="1000"/>
              <a:t>Design, μορφές και τεχνικές κατασκευής ανθικών συνθέσεων.</a:t>
            </a:r>
            <a:br>
              <a:rPr lang="el-GR" sz="1000"/>
            </a:br>
            <a:r>
              <a:rPr lang="el-GR" sz="1000"/>
              <a:t>Συνθέσεις – στολισμοί για διάφορους τύπους τελετών (π.χ. Γάμος, βάπτιση).</a:t>
            </a:r>
            <a:br>
              <a:rPr lang="el-GR" sz="1000"/>
            </a:br>
            <a:r>
              <a:rPr lang="el-GR" sz="1000"/>
              <a:t>Θεματικές συνθέσεις, διακόσμηση ειδικών εκδηλώσεων.</a:t>
            </a:r>
          </a:p>
        </p:txBody>
      </p:sp>
      <p:pic>
        <p:nvPicPr>
          <p:cNvPr id="28676" name="Picture 18" descr="http://cdn2-b.examiner.com/sites/default/files/styles/image_full_width_scaled/hash/09/67/1342856880_7756_bouquet-brighter.jpg"/>
          <p:cNvPicPr>
            <a:picLocks noChangeAspect="1" noChangeArrowheads="1"/>
          </p:cNvPicPr>
          <p:nvPr/>
        </p:nvPicPr>
        <p:blipFill>
          <a:blip r:embed="rId2"/>
          <a:srcRect l="13750" r="13750" b="14999"/>
          <a:stretch>
            <a:fillRect/>
          </a:stretch>
        </p:blipFill>
        <p:spPr bwMode="auto">
          <a:xfrm>
            <a:off x="4500563" y="3440113"/>
            <a:ext cx="2214562" cy="1947862"/>
          </a:xfrm>
          <a:prstGeom prst="rect">
            <a:avLst/>
          </a:prstGeom>
          <a:noFill/>
          <a:ln w="9525">
            <a:solidFill>
              <a:srgbClr val="669900"/>
            </a:solidFill>
            <a:miter lim="800000"/>
            <a:headEnd/>
            <a:tailEnd/>
          </a:ln>
        </p:spPr>
      </p:pic>
      <p:sp>
        <p:nvSpPr>
          <p:cNvPr id="28677" name="Rectangle 15"/>
          <p:cNvSpPr>
            <a:spLocks noChangeArrowheads="1"/>
          </p:cNvSpPr>
          <p:nvPr/>
        </p:nvSpPr>
        <p:spPr bwMode="auto">
          <a:xfrm>
            <a:off x="692150" y="849313"/>
            <a:ext cx="6092825" cy="1981200"/>
          </a:xfrm>
          <a:prstGeom prst="rect">
            <a:avLst/>
          </a:prstGeom>
          <a:noFill/>
          <a:ln w="9525">
            <a:noFill/>
            <a:miter lim="800000"/>
            <a:headEnd/>
            <a:tailEnd/>
          </a:ln>
        </p:spPr>
        <p:txBody>
          <a:bodyPr anchor="ctr">
            <a:spAutoFit/>
          </a:bodyPr>
          <a:lstStyle/>
          <a:p>
            <a:pPr eaLnBrk="0" hangingPunct="0"/>
            <a:r>
              <a:rPr lang="el-GR" sz="1200"/>
              <a:t> </a:t>
            </a:r>
            <a:r>
              <a:rPr lang="el-GR" sz="1200" b="1" u="sng"/>
              <a:t>Συνοπτικό Πρόγραμμα</a:t>
            </a:r>
          </a:p>
          <a:p>
            <a:pPr eaLnBrk="0" hangingPunct="0"/>
            <a:endParaRPr lang="el-GR" sz="1200" b="1" u="sng"/>
          </a:p>
          <a:p>
            <a:pPr eaLnBrk="0" hangingPunct="0"/>
            <a:r>
              <a:rPr lang="el-GR" sz="1000"/>
              <a:t> Το σεμινάριο διαρθρώνεται σε δύο άξονες στον σχεδιασμό και στην διαχείριση έργων πρασίνου (ιδιωτικών και δημοσίων). Απευθύνεται σε απόφοιτους Γεωπονικών-Δασολογικών Σχολών, σε επαγγελματίες που δραστηριοποιούνται στον Δημόσιο είτε στον ιδιωτικό τομέα. Οι θεματικές του ενότητες είναι: </a:t>
            </a:r>
          </a:p>
          <a:p>
            <a:pPr eaLnBrk="0" hangingPunct="0"/>
            <a:r>
              <a:rPr lang="el-GR" sz="1000"/>
              <a:t>Α. Σχεδιασμός έργων πρασίνου: </a:t>
            </a:r>
          </a:p>
          <a:p>
            <a:pPr eaLnBrk="0" hangingPunct="0"/>
            <a:r>
              <a:rPr lang="el-GR" sz="1000"/>
              <a:t>-Μελέτες πρασίνου (στάδια, οργάνωση, παρουσίαση, προδιαγραφές, τιμολόγια έργων, νομοθεσία), </a:t>
            </a:r>
          </a:p>
          <a:p>
            <a:pPr eaLnBrk="0" hangingPunct="0"/>
            <a:r>
              <a:rPr lang="el-GR" sz="1000"/>
              <a:t>- Κατασκευή έργων πρασίνου (προσφορά εργασιών, πρακτικές, προβλήματα)</a:t>
            </a:r>
          </a:p>
          <a:p>
            <a:pPr eaLnBrk="0" hangingPunct="0"/>
            <a:r>
              <a:rPr lang="el-GR" sz="1000"/>
              <a:t>Β. Διαχείριση έργων πρασίνου:</a:t>
            </a:r>
          </a:p>
          <a:p>
            <a:pPr eaLnBrk="0" hangingPunct="0"/>
            <a:r>
              <a:rPr lang="el-GR" sz="1000"/>
              <a:t>- Διαχείριση πρασίνου σε δημόσιους χώρους (Οργάνωση κατασκευής, συντήρησης)</a:t>
            </a:r>
          </a:p>
          <a:p>
            <a:pPr eaLnBrk="0" hangingPunct="0"/>
            <a:r>
              <a:rPr lang="el-GR" sz="1000"/>
              <a:t>- Διαχείριση ιδιωτικών έργων πρασίνου (Επίβλεψη, κατασκευή, συντήρηση)</a:t>
            </a:r>
          </a:p>
        </p:txBody>
      </p:sp>
      <p:sp>
        <p:nvSpPr>
          <p:cNvPr id="28678" name="Line 13"/>
          <p:cNvSpPr>
            <a:spLocks noChangeShapeType="1"/>
          </p:cNvSpPr>
          <p:nvPr/>
        </p:nvSpPr>
        <p:spPr bwMode="auto">
          <a:xfrm>
            <a:off x="692150" y="730250"/>
            <a:ext cx="6165850" cy="0"/>
          </a:xfrm>
          <a:prstGeom prst="line">
            <a:avLst/>
          </a:prstGeom>
          <a:noFill/>
          <a:ln w="57150">
            <a:solidFill>
              <a:srgbClr val="669900"/>
            </a:solidFill>
            <a:round/>
            <a:headEnd/>
            <a:tailEnd/>
          </a:ln>
        </p:spPr>
        <p:txBody>
          <a:bodyPr/>
          <a:lstStyle/>
          <a:p>
            <a:endParaRPr lang="el-GR"/>
          </a:p>
        </p:txBody>
      </p:sp>
      <p:sp>
        <p:nvSpPr>
          <p:cNvPr id="28679" name="Rectangle 14"/>
          <p:cNvSpPr>
            <a:spLocks noChangeArrowheads="1"/>
          </p:cNvSpPr>
          <p:nvPr/>
        </p:nvSpPr>
        <p:spPr bwMode="auto">
          <a:xfrm>
            <a:off x="1851025" y="344488"/>
            <a:ext cx="4962525" cy="366712"/>
          </a:xfrm>
          <a:prstGeom prst="rect">
            <a:avLst/>
          </a:prstGeom>
          <a:noFill/>
          <a:ln w="9525">
            <a:noFill/>
            <a:miter lim="800000"/>
            <a:headEnd/>
            <a:tailEnd/>
          </a:ln>
        </p:spPr>
        <p:txBody>
          <a:bodyPr wrap="none">
            <a:spAutoFit/>
          </a:bodyPr>
          <a:lstStyle/>
          <a:p>
            <a:pPr eaLnBrk="0" hangingPunct="0"/>
            <a:r>
              <a:rPr lang="el-GR" b="1"/>
              <a:t>Σχεδιασμός και διαχείριση έργων πρασίνου</a:t>
            </a:r>
          </a:p>
        </p:txBody>
      </p:sp>
      <p:sp>
        <p:nvSpPr>
          <p:cNvPr id="28680" name="Line 13"/>
          <p:cNvSpPr>
            <a:spLocks noChangeShapeType="1"/>
          </p:cNvSpPr>
          <p:nvPr/>
        </p:nvSpPr>
        <p:spPr bwMode="auto">
          <a:xfrm>
            <a:off x="692150" y="6130925"/>
            <a:ext cx="6165850" cy="0"/>
          </a:xfrm>
          <a:prstGeom prst="line">
            <a:avLst/>
          </a:prstGeom>
          <a:noFill/>
          <a:ln w="57150">
            <a:solidFill>
              <a:srgbClr val="669900"/>
            </a:solidFill>
            <a:round/>
            <a:headEnd/>
            <a:tailEnd/>
          </a:ln>
        </p:spPr>
        <p:txBody>
          <a:bodyPr/>
          <a:lstStyle/>
          <a:p>
            <a:endParaRPr lang="el-GR"/>
          </a:p>
        </p:txBody>
      </p:sp>
      <p:sp>
        <p:nvSpPr>
          <p:cNvPr id="28681" name="Rectangle 14"/>
          <p:cNvSpPr>
            <a:spLocks noChangeArrowheads="1"/>
          </p:cNvSpPr>
          <p:nvPr/>
        </p:nvSpPr>
        <p:spPr bwMode="auto">
          <a:xfrm>
            <a:off x="2447925" y="5708650"/>
            <a:ext cx="4365625" cy="396875"/>
          </a:xfrm>
          <a:prstGeom prst="rect">
            <a:avLst/>
          </a:prstGeom>
          <a:noFill/>
          <a:ln w="9525">
            <a:noFill/>
            <a:miter lim="800000"/>
            <a:headEnd/>
            <a:tailEnd/>
          </a:ln>
        </p:spPr>
        <p:txBody>
          <a:bodyPr wrap="none">
            <a:spAutoFit/>
          </a:bodyPr>
          <a:lstStyle/>
          <a:p>
            <a:r>
              <a:rPr lang="el-GR" sz="2000" b="1"/>
              <a:t>Μάρκετινγκ Αγροτικών Προϊόντων</a:t>
            </a:r>
          </a:p>
        </p:txBody>
      </p:sp>
      <p:sp>
        <p:nvSpPr>
          <p:cNvPr id="28682" name="Rectangle 15"/>
          <p:cNvSpPr>
            <a:spLocks noChangeArrowheads="1"/>
          </p:cNvSpPr>
          <p:nvPr/>
        </p:nvSpPr>
        <p:spPr bwMode="auto">
          <a:xfrm>
            <a:off x="333375" y="6245225"/>
            <a:ext cx="4391025" cy="338455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Οι Βασικές αρχές του μάρκετινγκ- Λειτουργίες Μάρκετινγκ (Μελέτη αγοράς, προγραμματισμός και ανάπτυξη προϊόντων, συσκευασία, τυποποίηση, κανάλια διανομής, αποθήκευση, προώθηση).</a:t>
            </a:r>
          </a:p>
          <a:p>
            <a:r>
              <a:rPr lang="el-GR" sz="1000"/>
              <a:t>Μέθοδοι εμπορίας, οργάνωση και στάδια προγραμματισμού, έλεγχος, αξιολόγηση.</a:t>
            </a:r>
          </a:p>
          <a:p>
            <a:r>
              <a:rPr lang="el-GR" sz="1000"/>
              <a:t>Συμπεριφορά καταναλωτών- έρευνα αγοράς – Διατροφικές προτιμήσεις </a:t>
            </a:r>
          </a:p>
          <a:p>
            <a:r>
              <a:rPr lang="el-GR" sz="1000"/>
              <a:t>Τυποποίηση και συσκευασία αγροτικών προϊόντων.</a:t>
            </a:r>
          </a:p>
          <a:p>
            <a:r>
              <a:rPr lang="el-GR" sz="1000"/>
              <a:t>Διανομή αγροτικών προϊόντων και φορείς εμπορίας.</a:t>
            </a:r>
          </a:p>
          <a:p>
            <a:r>
              <a:rPr lang="el-GR" sz="1000"/>
              <a:t>Η διαχείριση της ζήτησης και ανάπτυξη νέων προϊόντων.</a:t>
            </a:r>
          </a:p>
          <a:p>
            <a:r>
              <a:rPr lang="el-GR" sz="1000"/>
              <a:t>Τιμολόγηση αγροτικού προϊόντος (οι παράγοντες που προσδιορίζουν την τιμή, πολιτικές τιμών, Προϋπολογισμός και ανάλυση κόστους, μέθοδοι προσδιορισμού τιμής).</a:t>
            </a:r>
          </a:p>
          <a:p>
            <a:r>
              <a:rPr lang="el-GR" sz="1000"/>
              <a:t>Η έννοια και η σημασία της διανομής των αγροτικών προϊόντων. Δημιουργία εταιρικής ταυτότητας. </a:t>
            </a:r>
          </a:p>
          <a:p>
            <a:r>
              <a:rPr lang="el-GR" sz="1000"/>
              <a:t>Διαφήμιση αγροτικών προϊόντων. Δημόσιες σχέσεις – ενέργειες εταιρικής κοινωνικής ευθύνης. Έρευνα αγοράς- προωθητικές ενέργειες.</a:t>
            </a:r>
            <a:endParaRPr lang="en-US" sz="1000"/>
          </a:p>
          <a:p>
            <a:r>
              <a:rPr lang="el-GR" sz="1000"/>
              <a:t>Νεες τεχνολογιες &amp; Μαρκετινγκ.</a:t>
            </a:r>
          </a:p>
          <a:p>
            <a:r>
              <a:rPr lang="el-GR" sz="1000"/>
              <a:t>Ηλεκτρονικό εμπόριο. </a:t>
            </a:r>
            <a:r>
              <a:rPr lang="en-US" sz="1000"/>
              <a:t>Interntet Marketing. Social Media Marketing.</a:t>
            </a:r>
          </a:p>
          <a:p>
            <a:endParaRPr lang="el-GR" sz="1000"/>
          </a:p>
        </p:txBody>
      </p:sp>
      <p:sp>
        <p:nvSpPr>
          <p:cNvPr id="28683" name="Rectangle 22"/>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28684" name="Text Box 23"/>
          <p:cNvSpPr txBox="1">
            <a:spLocks noChangeArrowheads="1"/>
          </p:cNvSpPr>
          <p:nvPr/>
        </p:nvSpPr>
        <p:spPr bwMode="auto">
          <a:xfrm>
            <a:off x="6559550" y="9637713"/>
            <a:ext cx="323850" cy="244475"/>
          </a:xfrm>
          <a:prstGeom prst="rect">
            <a:avLst/>
          </a:prstGeom>
          <a:noFill/>
          <a:ln w="9525">
            <a:noFill/>
            <a:miter lim="800000"/>
            <a:headEnd/>
            <a:tailEnd/>
          </a:ln>
        </p:spPr>
        <p:txBody>
          <a:bodyPr wrap="none">
            <a:spAutoFit/>
          </a:bodyPr>
          <a:lstStyle/>
          <a:p>
            <a:r>
              <a:rPr lang="el-GR" sz="1000" b="1"/>
              <a:t>15</a:t>
            </a:r>
          </a:p>
        </p:txBody>
      </p:sp>
      <p:pic>
        <p:nvPicPr>
          <p:cNvPr id="28685" name="Picture 24" descr="PosiSIRMporeiNaSimvaleiStinAntagonistikotitatonAgrotikonProiontonjpg351"/>
          <p:cNvPicPr>
            <a:picLocks noChangeAspect="1" noChangeArrowheads="1"/>
          </p:cNvPicPr>
          <p:nvPr/>
        </p:nvPicPr>
        <p:blipFill>
          <a:blip r:embed="rId3"/>
          <a:srcRect/>
          <a:stretch>
            <a:fillRect/>
          </a:stretch>
        </p:blipFill>
        <p:spPr bwMode="auto">
          <a:xfrm>
            <a:off x="4684713" y="6969125"/>
            <a:ext cx="2173287" cy="21732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4"/>
          <p:cNvSpPr>
            <a:spLocks noChangeArrowheads="1"/>
          </p:cNvSpPr>
          <p:nvPr/>
        </p:nvSpPr>
        <p:spPr bwMode="auto">
          <a:xfrm>
            <a:off x="4365625" y="4665663"/>
            <a:ext cx="1757363" cy="396875"/>
          </a:xfrm>
          <a:prstGeom prst="rect">
            <a:avLst/>
          </a:prstGeom>
          <a:noFill/>
          <a:ln w="9525">
            <a:noFill/>
            <a:miter lim="800000"/>
            <a:headEnd/>
            <a:tailEnd/>
          </a:ln>
        </p:spPr>
        <p:txBody>
          <a:bodyPr wrap="none">
            <a:spAutoFit/>
          </a:bodyPr>
          <a:lstStyle/>
          <a:p>
            <a:r>
              <a:rPr lang="el-GR" sz="2000" b="1"/>
              <a:t>Θερμοκήπια </a:t>
            </a:r>
          </a:p>
        </p:txBody>
      </p:sp>
      <p:sp>
        <p:nvSpPr>
          <p:cNvPr id="29698" name="Line 13"/>
          <p:cNvSpPr>
            <a:spLocks noChangeShapeType="1"/>
          </p:cNvSpPr>
          <p:nvPr/>
        </p:nvSpPr>
        <p:spPr bwMode="auto">
          <a:xfrm>
            <a:off x="404813" y="5097463"/>
            <a:ext cx="6165850" cy="0"/>
          </a:xfrm>
          <a:prstGeom prst="line">
            <a:avLst/>
          </a:prstGeom>
          <a:noFill/>
          <a:ln w="57150">
            <a:solidFill>
              <a:srgbClr val="669900"/>
            </a:solidFill>
            <a:round/>
            <a:headEnd/>
            <a:tailEnd/>
          </a:ln>
        </p:spPr>
        <p:txBody>
          <a:bodyPr/>
          <a:lstStyle/>
          <a:p>
            <a:endParaRPr lang="el-GR"/>
          </a:p>
        </p:txBody>
      </p:sp>
      <p:sp>
        <p:nvSpPr>
          <p:cNvPr id="29699" name="Rectangle 15"/>
          <p:cNvSpPr>
            <a:spLocks noChangeArrowheads="1"/>
          </p:cNvSpPr>
          <p:nvPr/>
        </p:nvSpPr>
        <p:spPr bwMode="auto">
          <a:xfrm>
            <a:off x="476250" y="5889625"/>
            <a:ext cx="2736850" cy="26162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Ο κατασκευαστικός κλάδος των θερμοκηπίων</a:t>
            </a:r>
          </a:p>
          <a:p>
            <a:r>
              <a:rPr lang="el-GR" sz="1000"/>
              <a:t>Οι Καλλιέργειες υπό κάλυψη</a:t>
            </a:r>
          </a:p>
          <a:p>
            <a:r>
              <a:rPr lang="el-GR" sz="1000"/>
              <a:t>Είδη και τύποι θερμοκηπίων</a:t>
            </a:r>
          </a:p>
          <a:p>
            <a:r>
              <a:rPr lang="el-GR" sz="1000"/>
              <a:t>Το περιβάλλον του θερμοκηπίου (ακτινοβολία, θερμότητα, υγρασία, διοξείδιο του άνθρακα)</a:t>
            </a:r>
          </a:p>
          <a:p>
            <a:r>
              <a:rPr lang="el-GR" sz="1000"/>
              <a:t>Υλικά σκελετού - Υλικά κάλυψης θερμοκηπίων</a:t>
            </a:r>
          </a:p>
          <a:p>
            <a:r>
              <a:rPr lang="el-GR" sz="1000"/>
              <a:t>Εξοπλισμός – κατασκευαστικά στοιχεία (αερισμός, φωτισμό,</a:t>
            </a:r>
          </a:p>
          <a:p>
            <a:r>
              <a:rPr lang="el-GR" sz="1000"/>
              <a:t>Θέρμανση, ρύθμιση σχετικής υγρασίας, άρδευση, λίπανση)</a:t>
            </a:r>
          </a:p>
          <a:p>
            <a:r>
              <a:rPr lang="el-GR" sz="1000"/>
              <a:t>Οργάνωση και διαχείριση του θερμοκηπίου</a:t>
            </a:r>
          </a:p>
        </p:txBody>
      </p:sp>
      <p:pic>
        <p:nvPicPr>
          <p:cNvPr id="29700" name="Picture 7" descr="84"/>
          <p:cNvPicPr>
            <a:picLocks noGrp="1" noChangeAspect="1" noChangeArrowheads="1"/>
          </p:cNvPicPr>
          <p:nvPr>
            <p:ph type="body" idx="1"/>
          </p:nvPr>
        </p:nvPicPr>
        <p:blipFill>
          <a:blip r:embed="rId2"/>
          <a:srcRect b="36047"/>
          <a:stretch>
            <a:fillRect/>
          </a:stretch>
        </p:blipFill>
        <p:spPr>
          <a:xfrm>
            <a:off x="3500438" y="6248400"/>
            <a:ext cx="2540000" cy="1905000"/>
          </a:xfrm>
        </p:spPr>
      </p:pic>
      <p:sp>
        <p:nvSpPr>
          <p:cNvPr id="29701" name="Rectangle 14"/>
          <p:cNvSpPr>
            <a:spLocks noChangeArrowheads="1"/>
          </p:cNvSpPr>
          <p:nvPr/>
        </p:nvSpPr>
        <p:spPr bwMode="auto">
          <a:xfrm>
            <a:off x="620713" y="488950"/>
            <a:ext cx="3192462" cy="400050"/>
          </a:xfrm>
          <a:prstGeom prst="rect">
            <a:avLst/>
          </a:prstGeom>
          <a:noFill/>
          <a:ln w="9525">
            <a:noFill/>
            <a:miter lim="800000"/>
            <a:headEnd/>
            <a:tailEnd/>
          </a:ln>
        </p:spPr>
        <p:txBody>
          <a:bodyPr wrap="none">
            <a:spAutoFit/>
          </a:bodyPr>
          <a:lstStyle/>
          <a:p>
            <a:r>
              <a:rPr lang="el-GR" sz="2000" b="1"/>
              <a:t>Μπαχαρικά και Αρώματα</a:t>
            </a:r>
          </a:p>
        </p:txBody>
      </p:sp>
      <p:sp>
        <p:nvSpPr>
          <p:cNvPr id="29702" name="Line 13"/>
          <p:cNvSpPr>
            <a:spLocks noChangeShapeType="1"/>
          </p:cNvSpPr>
          <p:nvPr/>
        </p:nvSpPr>
        <p:spPr bwMode="auto">
          <a:xfrm>
            <a:off x="333375" y="920750"/>
            <a:ext cx="6165850" cy="0"/>
          </a:xfrm>
          <a:prstGeom prst="line">
            <a:avLst/>
          </a:prstGeom>
          <a:noFill/>
          <a:ln w="57150">
            <a:solidFill>
              <a:srgbClr val="669900"/>
            </a:solidFill>
            <a:round/>
            <a:headEnd/>
            <a:tailEnd/>
          </a:ln>
        </p:spPr>
        <p:txBody>
          <a:bodyPr/>
          <a:lstStyle/>
          <a:p>
            <a:endParaRPr lang="el-GR"/>
          </a:p>
        </p:txBody>
      </p:sp>
      <p:sp>
        <p:nvSpPr>
          <p:cNvPr id="29703" name="Rectangle 15"/>
          <p:cNvSpPr>
            <a:spLocks noChangeArrowheads="1"/>
          </p:cNvSpPr>
          <p:nvPr/>
        </p:nvSpPr>
        <p:spPr bwMode="auto">
          <a:xfrm>
            <a:off x="3644900" y="1352550"/>
            <a:ext cx="2663825" cy="2924175"/>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Μπαχαρικά και Αρωματικά Φυτά: Ορολογία – Ιστορικά Στοιχεία.</a:t>
            </a:r>
          </a:p>
          <a:p>
            <a:r>
              <a:rPr lang="el-GR" sz="1000"/>
              <a:t>Αρωματικό δυναμικό των μπαχαρικών και των αρωματικών φυτών.</a:t>
            </a:r>
          </a:p>
          <a:p>
            <a:r>
              <a:rPr lang="el-GR" sz="1000"/>
              <a:t>Πιπέρι, Κανέλα, Μοσχοκάρυδο κά: χρησιμοποιούνται στα τρόφιμα.</a:t>
            </a:r>
          </a:p>
          <a:p>
            <a:r>
              <a:rPr lang="el-GR" sz="1000"/>
              <a:t>Κατεργασία, φυσικοχημικές ιδιότητες των μπαχαρικών και αρωματικών φυτών.</a:t>
            </a:r>
          </a:p>
          <a:p>
            <a:r>
              <a:rPr lang="el-GR" sz="1000"/>
              <a:t>Τοξικά συστατικά εκχυλισμάτων φυτών και αρωματικών φυτών.</a:t>
            </a:r>
          </a:p>
          <a:p>
            <a:r>
              <a:rPr lang="el-GR" sz="1000"/>
              <a:t>Κατηγορίες μπαχαρικών και αρωματικών φυτών.</a:t>
            </a:r>
          </a:p>
          <a:p>
            <a:r>
              <a:rPr lang="el-GR" sz="1000"/>
              <a:t>Η χρήση των μπαχαρικών στην κουζίνα.</a:t>
            </a:r>
          </a:p>
          <a:p>
            <a:r>
              <a:rPr lang="el-GR" sz="1000"/>
              <a:t>Ιδιότητες και διατροφική αξία.</a:t>
            </a:r>
          </a:p>
          <a:p>
            <a:r>
              <a:rPr lang="el-GR" sz="1000"/>
              <a:t>Συνταγές μαγειρικής.</a:t>
            </a:r>
          </a:p>
          <a:p>
            <a:r>
              <a:rPr lang="el-GR" sz="1000"/>
              <a:t>Εμπορία και προφυλάξεις.</a:t>
            </a:r>
          </a:p>
        </p:txBody>
      </p:sp>
      <p:pic>
        <p:nvPicPr>
          <p:cNvPr id="29704" name="Picture 10" descr="9484046-colorful-cuisine-ingredients--herbs-and-spices-food-additives.jpg"/>
          <p:cNvPicPr>
            <a:picLocks noChangeAspect="1"/>
          </p:cNvPicPr>
          <p:nvPr/>
        </p:nvPicPr>
        <p:blipFill>
          <a:blip r:embed="rId3"/>
          <a:srcRect/>
          <a:stretch>
            <a:fillRect/>
          </a:stretch>
        </p:blipFill>
        <p:spPr bwMode="auto">
          <a:xfrm>
            <a:off x="333375" y="1928813"/>
            <a:ext cx="3067050" cy="2066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2"/>
          <p:cNvSpPr>
            <a:spLocks noChangeArrowheads="1"/>
          </p:cNvSpPr>
          <p:nvPr/>
        </p:nvSpPr>
        <p:spPr bwMode="auto">
          <a:xfrm>
            <a:off x="260350" y="5816600"/>
            <a:ext cx="6308725" cy="2520950"/>
          </a:xfrm>
          <a:prstGeom prst="rect">
            <a:avLst/>
          </a:prstGeom>
          <a:solidFill>
            <a:schemeClr val="folHlink"/>
          </a:solidFill>
          <a:ln w="9525">
            <a:noFill/>
            <a:miter lim="800000"/>
            <a:headEnd/>
            <a:tailEnd/>
          </a:ln>
        </p:spPr>
        <p:txBody>
          <a:bodyPr wrap="none" anchor="ctr"/>
          <a:lstStyle/>
          <a:p>
            <a:pPr algn="ctr"/>
            <a:endParaRPr lang="el-GR"/>
          </a:p>
        </p:txBody>
      </p:sp>
      <p:sp>
        <p:nvSpPr>
          <p:cNvPr id="30722" name="Rectangle 17"/>
          <p:cNvSpPr>
            <a:spLocks noChangeArrowheads="1"/>
          </p:cNvSpPr>
          <p:nvPr/>
        </p:nvSpPr>
        <p:spPr bwMode="auto">
          <a:xfrm>
            <a:off x="404813" y="6681788"/>
            <a:ext cx="6092825" cy="1463675"/>
          </a:xfrm>
          <a:prstGeom prst="rect">
            <a:avLst/>
          </a:prstGeom>
          <a:noFill/>
          <a:ln w="9525">
            <a:noFill/>
            <a:miter lim="800000"/>
            <a:headEnd/>
            <a:tailEnd/>
          </a:ln>
        </p:spPr>
        <p:txBody>
          <a:bodyPr anchor="ctr">
            <a:spAutoFit/>
          </a:bodyPr>
          <a:lstStyle/>
          <a:p>
            <a:pPr algn="just"/>
            <a:r>
              <a:rPr lang="el-GR" sz="1000"/>
              <a:t>Στο Κτήμα Συγγρού (έδρα του Ινστιτούτου Γεωπονικών Επιστημών, Λεωφ. Κηφισίας 182, Κηφισιά) μπορείτε να φτάσετε:</a:t>
            </a:r>
          </a:p>
          <a:p>
            <a:pPr algn="just">
              <a:buFontTx/>
              <a:buChar char="•"/>
            </a:pPr>
            <a:r>
              <a:rPr lang="el-GR" sz="1000"/>
              <a:t>Με τρένο: παίρνετε τη γραμμή 1(ηλεκτρικός) προς Κηφισιά και κατεβαίνετε στάση ΚΑΤ. Βγαίνετε από τη πλευρά του ΚΑΤ και κατευθύνεστε προς αυτό. Δεν στρίβετε για ΚΑΤ, αλλά συνεχίζετε ευθεία για να βγείτε στη Λεωφ. Κηφισίας. Ακριβώς απέναντι βρίσκεται η είσοδος του Κτήματος Συγγρού.</a:t>
            </a:r>
          </a:p>
          <a:p>
            <a:pPr algn="just">
              <a:buFontTx/>
              <a:buChar char="•"/>
            </a:pPr>
            <a:r>
              <a:rPr lang="el-GR" sz="1000"/>
              <a:t>Με λεωφορείο: με τα </a:t>
            </a:r>
            <a:r>
              <a:rPr lang="el-GR" sz="1000" b="1"/>
              <a:t>550, A7 και B7</a:t>
            </a:r>
            <a:r>
              <a:rPr lang="el-GR" sz="1000"/>
              <a:t>. Με οποιοδήποτε άλλο λεωφορείο που κατευθύνεται προς Κηφισιά. Κατεβαίνετε στάση ΚΑΤ.</a:t>
            </a:r>
          </a:p>
          <a:p>
            <a:pPr algn="just">
              <a:buFontTx/>
              <a:buChar char="•"/>
            </a:pPr>
            <a:r>
              <a:rPr lang="el-GR" sz="1000"/>
              <a:t>Με αυτοκίνητο: Κινούμενοι στη Κηφισίας από κέντρο με κατεύθυνση προς Κηφισιά, στο φανάρι του ΚΑΤ κάνετε δεξιά και μπαίνετε στην είσοδο του Κτήματος Συγγρού και στο χώρο στάθμευσης του ΙΓΕ.</a:t>
            </a:r>
          </a:p>
        </p:txBody>
      </p:sp>
      <p:sp>
        <p:nvSpPr>
          <p:cNvPr id="30723" name="Text Box 19"/>
          <p:cNvSpPr txBox="1">
            <a:spLocks noChangeArrowheads="1"/>
          </p:cNvSpPr>
          <p:nvPr/>
        </p:nvSpPr>
        <p:spPr bwMode="auto">
          <a:xfrm>
            <a:off x="404813" y="5816600"/>
            <a:ext cx="1306512" cy="304800"/>
          </a:xfrm>
          <a:prstGeom prst="rect">
            <a:avLst/>
          </a:prstGeom>
          <a:noFill/>
          <a:ln w="9525">
            <a:noFill/>
            <a:miter lim="800000"/>
            <a:headEnd/>
            <a:tailEnd/>
          </a:ln>
        </p:spPr>
        <p:txBody>
          <a:bodyPr wrap="none">
            <a:spAutoFit/>
          </a:bodyPr>
          <a:lstStyle/>
          <a:p>
            <a:r>
              <a:rPr lang="el-GR" sz="1400" b="1"/>
              <a:t>Πληροφορίες</a:t>
            </a:r>
          </a:p>
        </p:txBody>
      </p:sp>
      <p:sp>
        <p:nvSpPr>
          <p:cNvPr id="30724" name="Line 20"/>
          <p:cNvSpPr>
            <a:spLocks noChangeShapeType="1"/>
          </p:cNvSpPr>
          <p:nvPr/>
        </p:nvSpPr>
        <p:spPr bwMode="auto">
          <a:xfrm>
            <a:off x="1943100" y="5919788"/>
            <a:ext cx="4941888" cy="0"/>
          </a:xfrm>
          <a:prstGeom prst="line">
            <a:avLst/>
          </a:prstGeom>
          <a:noFill/>
          <a:ln w="28575">
            <a:solidFill>
              <a:schemeClr val="bg1"/>
            </a:solidFill>
            <a:round/>
            <a:headEnd/>
            <a:tailEnd/>
          </a:ln>
        </p:spPr>
        <p:txBody>
          <a:bodyPr/>
          <a:lstStyle/>
          <a:p>
            <a:endParaRPr lang="el-GR"/>
          </a:p>
        </p:txBody>
      </p:sp>
      <p:sp>
        <p:nvSpPr>
          <p:cNvPr id="30725" name="Text Box 21"/>
          <p:cNvSpPr txBox="1">
            <a:spLocks noChangeArrowheads="1"/>
          </p:cNvSpPr>
          <p:nvPr/>
        </p:nvSpPr>
        <p:spPr bwMode="auto">
          <a:xfrm>
            <a:off x="3789363" y="6032500"/>
            <a:ext cx="2646362" cy="304800"/>
          </a:xfrm>
          <a:prstGeom prst="rect">
            <a:avLst/>
          </a:prstGeom>
          <a:noFill/>
          <a:ln w="9525">
            <a:noFill/>
            <a:miter lim="800000"/>
            <a:headEnd/>
            <a:tailEnd/>
          </a:ln>
        </p:spPr>
        <p:txBody>
          <a:bodyPr wrap="none">
            <a:spAutoFit/>
          </a:bodyPr>
          <a:lstStyle/>
          <a:p>
            <a:r>
              <a:rPr lang="en-US" sz="1400">
                <a:hlinkClick r:id="rId2"/>
              </a:rPr>
              <a:t>www.ige.gr</a:t>
            </a:r>
            <a:r>
              <a:rPr lang="en-US" sz="1400"/>
              <a:t> , </a:t>
            </a:r>
            <a:r>
              <a:rPr lang="el-GR" sz="1400"/>
              <a:t>Τηλ. 210-8011146</a:t>
            </a:r>
          </a:p>
        </p:txBody>
      </p:sp>
      <p:sp>
        <p:nvSpPr>
          <p:cNvPr id="30726" name="Line 22"/>
          <p:cNvSpPr>
            <a:spLocks noChangeShapeType="1"/>
          </p:cNvSpPr>
          <p:nvPr/>
        </p:nvSpPr>
        <p:spPr bwMode="auto">
          <a:xfrm>
            <a:off x="1773238" y="6537325"/>
            <a:ext cx="5084762" cy="0"/>
          </a:xfrm>
          <a:prstGeom prst="line">
            <a:avLst/>
          </a:prstGeom>
          <a:noFill/>
          <a:ln w="28575">
            <a:solidFill>
              <a:schemeClr val="bg1"/>
            </a:solidFill>
            <a:round/>
            <a:headEnd/>
            <a:tailEnd/>
          </a:ln>
        </p:spPr>
        <p:txBody>
          <a:bodyPr/>
          <a:lstStyle/>
          <a:p>
            <a:endParaRPr lang="el-GR"/>
          </a:p>
        </p:txBody>
      </p:sp>
      <p:sp>
        <p:nvSpPr>
          <p:cNvPr id="30727" name="Rectangle 23"/>
          <p:cNvSpPr>
            <a:spLocks noChangeArrowheads="1"/>
          </p:cNvSpPr>
          <p:nvPr/>
        </p:nvSpPr>
        <p:spPr bwMode="auto">
          <a:xfrm>
            <a:off x="620713" y="6321425"/>
            <a:ext cx="1100137" cy="304800"/>
          </a:xfrm>
          <a:prstGeom prst="rect">
            <a:avLst/>
          </a:prstGeom>
          <a:noFill/>
          <a:ln w="9525">
            <a:noFill/>
            <a:miter lim="800000"/>
            <a:headEnd/>
            <a:tailEnd/>
          </a:ln>
        </p:spPr>
        <p:txBody>
          <a:bodyPr wrap="none">
            <a:spAutoFit/>
          </a:bodyPr>
          <a:lstStyle/>
          <a:p>
            <a:r>
              <a:rPr lang="el-GR" sz="1400" b="1"/>
              <a:t>Πρόσβαση</a:t>
            </a:r>
          </a:p>
        </p:txBody>
      </p:sp>
      <p:sp>
        <p:nvSpPr>
          <p:cNvPr id="30728" name="Rectangle 22"/>
          <p:cNvSpPr>
            <a:spLocks noChangeArrowheads="1"/>
          </p:cNvSpPr>
          <p:nvPr/>
        </p:nvSpPr>
        <p:spPr bwMode="auto">
          <a:xfrm>
            <a:off x="333375" y="-15875"/>
            <a:ext cx="2500313" cy="3309938"/>
          </a:xfrm>
          <a:prstGeom prst="rect">
            <a:avLst/>
          </a:prstGeom>
          <a:solidFill>
            <a:srgbClr val="99CC00"/>
          </a:solidFill>
          <a:ln w="9525">
            <a:solidFill>
              <a:schemeClr val="tx1"/>
            </a:solidFill>
            <a:miter lim="800000"/>
            <a:headEnd/>
            <a:tailEnd/>
          </a:ln>
        </p:spPr>
        <p:txBody>
          <a:bodyPr wrap="none" anchor="ctr"/>
          <a:lstStyle/>
          <a:p>
            <a:pPr algn="ctr"/>
            <a:endParaRPr lang="el-GR"/>
          </a:p>
        </p:txBody>
      </p:sp>
      <p:sp>
        <p:nvSpPr>
          <p:cNvPr id="30729" name="Text Box 23"/>
          <p:cNvSpPr txBox="1">
            <a:spLocks noChangeArrowheads="1"/>
          </p:cNvSpPr>
          <p:nvPr/>
        </p:nvSpPr>
        <p:spPr bwMode="auto">
          <a:xfrm>
            <a:off x="404813" y="198438"/>
            <a:ext cx="2519362" cy="304800"/>
          </a:xfrm>
          <a:prstGeom prst="rect">
            <a:avLst/>
          </a:prstGeom>
          <a:noFill/>
          <a:ln w="9525">
            <a:noFill/>
            <a:miter lim="800000"/>
            <a:headEnd/>
            <a:tailEnd/>
          </a:ln>
        </p:spPr>
        <p:txBody>
          <a:bodyPr>
            <a:spAutoFit/>
          </a:bodyPr>
          <a:lstStyle/>
          <a:p>
            <a:r>
              <a:rPr lang="el-GR" sz="1400" b="1">
                <a:solidFill>
                  <a:schemeClr val="bg1"/>
                </a:solidFill>
              </a:rPr>
              <a:t>Δ. Συνέδρια - Ημερίδες</a:t>
            </a:r>
          </a:p>
        </p:txBody>
      </p:sp>
      <p:sp>
        <p:nvSpPr>
          <p:cNvPr id="30730" name="Line 29"/>
          <p:cNvSpPr>
            <a:spLocks noChangeShapeType="1"/>
          </p:cNvSpPr>
          <p:nvPr/>
        </p:nvSpPr>
        <p:spPr bwMode="auto">
          <a:xfrm>
            <a:off x="333375" y="1127125"/>
            <a:ext cx="2349500" cy="0"/>
          </a:xfrm>
          <a:prstGeom prst="line">
            <a:avLst/>
          </a:prstGeom>
          <a:noFill/>
          <a:ln w="38100">
            <a:solidFill>
              <a:schemeClr val="bg1"/>
            </a:solidFill>
            <a:round/>
            <a:headEnd/>
            <a:tailEnd/>
          </a:ln>
        </p:spPr>
        <p:txBody>
          <a:bodyPr/>
          <a:lstStyle/>
          <a:p>
            <a:endParaRPr lang="el-GR"/>
          </a:p>
        </p:txBody>
      </p:sp>
      <p:sp>
        <p:nvSpPr>
          <p:cNvPr id="30731" name="Rectangle 28"/>
          <p:cNvSpPr>
            <a:spLocks noChangeArrowheads="1"/>
          </p:cNvSpPr>
          <p:nvPr/>
        </p:nvSpPr>
        <p:spPr bwMode="auto">
          <a:xfrm>
            <a:off x="404813" y="1198563"/>
            <a:ext cx="2357437" cy="1463675"/>
          </a:xfrm>
          <a:prstGeom prst="rect">
            <a:avLst/>
          </a:prstGeom>
          <a:noFill/>
          <a:ln w="9525">
            <a:noFill/>
            <a:miter lim="800000"/>
            <a:headEnd/>
            <a:tailEnd/>
          </a:ln>
        </p:spPr>
        <p:txBody>
          <a:bodyPr>
            <a:spAutoFit/>
          </a:bodyPr>
          <a:lstStyle/>
          <a:p>
            <a:pPr algn="just"/>
            <a:r>
              <a:rPr lang="el-GR" sz="1000"/>
              <a:t>Για τη συνεχή ενημέρωση των εκπαιδευόμενων του Ινστιτούτου καθώς και  οποιοδήποτε πολίτη που ενδιαφέρεται να ενημερωθεί    πάνω σε εξειδικευμένα θέματα αγροτικού ενδιαφέροντος διοργανώνονται Συνέδρια ή Ημερίδες. </a:t>
            </a:r>
          </a:p>
          <a:p>
            <a:pPr algn="just"/>
            <a:r>
              <a:rPr lang="el-GR" sz="1000"/>
              <a:t>Το πρόγραμμα αυτών ανακοινώνεται στην ιστοσελίδα του ΙΓΕ </a:t>
            </a:r>
            <a:r>
              <a:rPr lang="en-US" sz="1000">
                <a:hlinkClick r:id="rId2"/>
              </a:rPr>
              <a:t>www.ige.gr</a:t>
            </a:r>
            <a:r>
              <a:rPr lang="en-US" sz="1000"/>
              <a:t> </a:t>
            </a:r>
            <a:endParaRPr lang="el-GR" sz="1000"/>
          </a:p>
        </p:txBody>
      </p:sp>
      <p:pic>
        <p:nvPicPr>
          <p:cNvPr id="30732" name="Picture 26" descr="http://www.ige.gr/wp-content/uploads/IgeClass.jpg"/>
          <p:cNvPicPr>
            <a:picLocks noChangeAspect="1" noChangeArrowheads="1"/>
          </p:cNvPicPr>
          <p:nvPr/>
        </p:nvPicPr>
        <p:blipFill>
          <a:blip r:embed="rId3"/>
          <a:srcRect/>
          <a:stretch>
            <a:fillRect/>
          </a:stretch>
        </p:blipFill>
        <p:spPr bwMode="auto">
          <a:xfrm>
            <a:off x="3284538" y="415925"/>
            <a:ext cx="3384550" cy="2540000"/>
          </a:xfrm>
          <a:prstGeom prst="rect">
            <a:avLst/>
          </a:prstGeom>
          <a:noFill/>
          <a:ln w="9525">
            <a:noFill/>
            <a:miter lim="800000"/>
            <a:headEnd/>
            <a:tailEnd/>
          </a:ln>
        </p:spPr>
      </p:pic>
      <p:pic>
        <p:nvPicPr>
          <p:cNvPr id="30733" name="Picture 28"/>
          <p:cNvPicPr>
            <a:picLocks noChangeAspect="1" noChangeArrowheads="1"/>
          </p:cNvPicPr>
          <p:nvPr/>
        </p:nvPicPr>
        <p:blipFill>
          <a:blip r:embed="rId4"/>
          <a:srcRect l="5255" t="36963" r="46979" b="29834"/>
          <a:stretch>
            <a:fillRect/>
          </a:stretch>
        </p:blipFill>
        <p:spPr bwMode="auto">
          <a:xfrm>
            <a:off x="3213100" y="8193088"/>
            <a:ext cx="3382963" cy="1470025"/>
          </a:xfrm>
          <a:prstGeom prst="rect">
            <a:avLst/>
          </a:prstGeom>
          <a:noFill/>
          <a:ln w="9525">
            <a:noFill/>
            <a:miter lim="800000"/>
            <a:headEnd/>
            <a:tailEnd/>
          </a:ln>
        </p:spPr>
      </p:pic>
      <p:sp>
        <p:nvSpPr>
          <p:cNvPr id="30734" name="TextBox 14"/>
          <p:cNvSpPr txBox="1">
            <a:spLocks noChangeArrowheads="1"/>
          </p:cNvSpPr>
          <p:nvPr/>
        </p:nvSpPr>
        <p:spPr bwMode="auto">
          <a:xfrm>
            <a:off x="620713" y="3657600"/>
            <a:ext cx="5761037" cy="1938338"/>
          </a:xfrm>
          <a:prstGeom prst="rect">
            <a:avLst/>
          </a:prstGeom>
          <a:solidFill>
            <a:srgbClr val="99CC00"/>
          </a:solidFill>
          <a:ln w="9525">
            <a:noFill/>
            <a:miter lim="800000"/>
            <a:headEnd/>
            <a:tailEnd/>
          </a:ln>
        </p:spPr>
        <p:txBody>
          <a:bodyPr>
            <a:spAutoFit/>
          </a:bodyPr>
          <a:lstStyle/>
          <a:p>
            <a:pPr algn="just"/>
            <a:endParaRPr lang="el-GR" sz="1000"/>
          </a:p>
          <a:p>
            <a:pPr algn="just"/>
            <a:endParaRPr lang="el-GR" sz="1000"/>
          </a:p>
          <a:p>
            <a:pPr algn="just"/>
            <a:endParaRPr lang="el-GR" sz="1000"/>
          </a:p>
          <a:p>
            <a:pPr algn="just"/>
            <a:r>
              <a:rPr lang="el-GR" sz="1000"/>
              <a:t>Τα προγράμματα της περιβαλλοντικής</a:t>
            </a:r>
            <a:r>
              <a:rPr lang="en-US" sz="1000"/>
              <a:t> </a:t>
            </a:r>
            <a:r>
              <a:rPr lang="el-GR" sz="1000"/>
              <a:t>ευαισθητοποίησης έχουν σχεδιαστεί ώστε να</a:t>
            </a:r>
            <a:r>
              <a:rPr lang="en-US" sz="1000"/>
              <a:t> </a:t>
            </a:r>
            <a:r>
              <a:rPr lang="el-GR" sz="1000"/>
              <a:t>:</a:t>
            </a:r>
          </a:p>
          <a:p>
            <a:pPr algn="just"/>
            <a:r>
              <a:rPr lang="el-GR" sz="1000"/>
              <a:t>-</a:t>
            </a:r>
            <a:r>
              <a:rPr lang="en-US" sz="1000"/>
              <a:t> </a:t>
            </a:r>
            <a:r>
              <a:rPr lang="el-GR" sz="1000"/>
              <a:t>εξετάζουν το περιβάλλον στην ολότητά του</a:t>
            </a:r>
          </a:p>
          <a:p>
            <a:pPr algn="just"/>
            <a:r>
              <a:rPr lang="el-GR" sz="1000"/>
              <a:t>-</a:t>
            </a:r>
            <a:r>
              <a:rPr lang="en-US" sz="1000"/>
              <a:t> </a:t>
            </a:r>
            <a:r>
              <a:rPr lang="el-GR" sz="1000"/>
              <a:t>εφαρμόζουν διεπιστημονική θεώρηση και</a:t>
            </a:r>
            <a:r>
              <a:rPr lang="en-US" sz="1000"/>
              <a:t> </a:t>
            </a:r>
            <a:r>
              <a:rPr lang="el-GR" sz="1000"/>
              <a:t>βιωματική προσέγγιση</a:t>
            </a:r>
          </a:p>
          <a:p>
            <a:pPr algn="just"/>
            <a:r>
              <a:rPr lang="el-GR" sz="1000"/>
              <a:t>-</a:t>
            </a:r>
            <a:r>
              <a:rPr lang="en-US" sz="1000"/>
              <a:t> </a:t>
            </a:r>
            <a:r>
              <a:rPr lang="el-GR" sz="1000"/>
              <a:t>δίνουν έμφαση στην ενεργό συμμετοχή, την</a:t>
            </a:r>
            <a:r>
              <a:rPr lang="en-US" sz="1000"/>
              <a:t> </a:t>
            </a:r>
            <a:r>
              <a:rPr lang="el-GR" sz="1000"/>
              <a:t>ομαδική εργασία, την κριτική σκέψη,</a:t>
            </a:r>
            <a:r>
              <a:rPr lang="en-US" sz="1000"/>
              <a:t> </a:t>
            </a:r>
            <a:r>
              <a:rPr lang="el-GR" sz="1000"/>
              <a:t>το</a:t>
            </a:r>
            <a:r>
              <a:rPr lang="en-US" sz="1000"/>
              <a:t> </a:t>
            </a:r>
            <a:r>
              <a:rPr lang="el-GR" sz="1000"/>
              <a:t>δημοκρατικό διάλογο και τη δημιουργία</a:t>
            </a:r>
            <a:r>
              <a:rPr lang="en-US" sz="1000"/>
              <a:t> </a:t>
            </a:r>
            <a:r>
              <a:rPr lang="el-GR" sz="1000"/>
              <a:t>κλίματος για εγρήγορση των αισθήσεων</a:t>
            </a:r>
            <a:r>
              <a:rPr lang="en-US" sz="1000"/>
              <a:t>.</a:t>
            </a:r>
          </a:p>
          <a:p>
            <a:pPr algn="just"/>
            <a:endParaRPr lang="el-GR" sz="1000"/>
          </a:p>
          <a:p>
            <a:pPr algn="just"/>
            <a:r>
              <a:rPr lang="el-GR" sz="1000"/>
              <a:t>Οι θεματικές ενότητες που καλύπτουν είναι: η εξερεύνηση του Αττικού Δάσους του 19</a:t>
            </a:r>
            <a:r>
              <a:rPr lang="el-GR" sz="1000" baseline="30000"/>
              <a:t>ου</a:t>
            </a:r>
            <a:r>
              <a:rPr lang="el-GR" sz="1000"/>
              <a:t> αιώνα μέσα στο δάσος Συγγρού, η κοινωνία της μέλισσας, τα αρωματικά φυτά, η ελιά και η άμπελος.</a:t>
            </a:r>
          </a:p>
          <a:p>
            <a:pPr algn="just"/>
            <a:endParaRPr lang="el-GR" sz="1000"/>
          </a:p>
        </p:txBody>
      </p:sp>
      <p:sp>
        <p:nvSpPr>
          <p:cNvPr id="30735" name="Line 29"/>
          <p:cNvSpPr>
            <a:spLocks noChangeShapeType="1"/>
          </p:cNvSpPr>
          <p:nvPr/>
        </p:nvSpPr>
        <p:spPr bwMode="auto">
          <a:xfrm>
            <a:off x="692150" y="4089400"/>
            <a:ext cx="4968875" cy="0"/>
          </a:xfrm>
          <a:prstGeom prst="line">
            <a:avLst/>
          </a:prstGeom>
          <a:noFill/>
          <a:ln w="38100">
            <a:solidFill>
              <a:schemeClr val="bg1"/>
            </a:solidFill>
            <a:round/>
            <a:headEnd/>
            <a:tailEnd/>
          </a:ln>
        </p:spPr>
        <p:txBody>
          <a:bodyPr/>
          <a:lstStyle/>
          <a:p>
            <a:endParaRPr lang="el-GR"/>
          </a:p>
        </p:txBody>
      </p:sp>
      <p:sp>
        <p:nvSpPr>
          <p:cNvPr id="30736" name="TextBox 17"/>
          <p:cNvSpPr txBox="1">
            <a:spLocks noChangeArrowheads="1"/>
          </p:cNvSpPr>
          <p:nvPr/>
        </p:nvSpPr>
        <p:spPr bwMode="auto">
          <a:xfrm>
            <a:off x="692150" y="3729038"/>
            <a:ext cx="5257800" cy="307975"/>
          </a:xfrm>
          <a:prstGeom prst="rect">
            <a:avLst/>
          </a:prstGeom>
          <a:noFill/>
          <a:ln w="9525">
            <a:noFill/>
            <a:miter lim="800000"/>
            <a:headEnd/>
            <a:tailEnd/>
          </a:ln>
        </p:spPr>
        <p:txBody>
          <a:bodyPr>
            <a:spAutoFit/>
          </a:bodyPr>
          <a:lstStyle/>
          <a:p>
            <a:r>
              <a:rPr lang="el-GR" sz="1400" b="1">
                <a:solidFill>
                  <a:schemeClr val="bg1"/>
                </a:solidFill>
              </a:rPr>
              <a:t>Ε. Προγράμματα περιβαλλοντικής ευαισθητοποίησης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115888" y="1212850"/>
            <a:ext cx="3457575" cy="4968875"/>
          </a:xfrm>
          <a:prstGeom prst="rect">
            <a:avLst/>
          </a:prstGeom>
          <a:noFill/>
          <a:ln w="9525">
            <a:noFill/>
            <a:miter lim="800000"/>
            <a:headEnd/>
            <a:tailEnd/>
          </a:ln>
        </p:spPr>
        <p:txBody>
          <a:bodyPr anchor="ctr">
            <a:spAutoFit/>
          </a:bodyPr>
          <a:lstStyle/>
          <a:p>
            <a:pPr algn="just"/>
            <a:endParaRPr lang="el-GR" sz="1000" b="1"/>
          </a:p>
          <a:p>
            <a:pPr algn="just"/>
            <a:r>
              <a:rPr lang="el-GR" sz="1000"/>
              <a:t>Το Ι.Γ.Ε. δραστηριοποιείται στη παροχή εκπαίδευσης και επαγγελματικής επιμόρφωσης, καθώς και στην οργάνωση ειδικών συνεδρίων αγροτικού περιεχομένου.  Η συνεργασία με ικανούς και έμπειρους πιστοποιημένους εκπαιδευτές,  η χρήση σύγχρονων μεθόδων κατάρτισης ενηλίκων και η μακρόχρονη εκπαιδευτική πείρα (από το 1901) καθιστούν το Ι.Γ.Ε. πρωτοπόρο στον τομέα της αγροτικής επαγγελματικής εκπαίδευσης και επιμόρφωσης. Στα πλαίσια αυτά αναλαμβάνει κάθε χρόνο την πραγματοποίηση μίας σειράς σεμιναρίων  για την επιμόρφωση σε αγροτικές δραστηριότητες και την περιβαλλοντική ευαισθητοποίηση των πολιτών και ειδικά της νέας γενιάς.</a:t>
            </a:r>
          </a:p>
          <a:p>
            <a:pPr algn="just"/>
            <a:r>
              <a:rPr lang="el-GR" sz="1000"/>
              <a:t>Τα μαθήματα γίνονται δύο φορές την εβδομάδα, (13.00 – 16.30 ή 17.00 - 20.30)</a:t>
            </a:r>
            <a:r>
              <a:rPr lang="el-GR" sz="1000" b="1"/>
              <a:t>,</a:t>
            </a:r>
            <a:r>
              <a:rPr lang="el-GR" sz="1000"/>
              <a:t> στις εγκαταστάσεις του κτήματος Συγγρού (Λεωφόρος Κηφισίας 182). Στη διάρκεια των μαθημάτων γίνονται θεωρητικές εισηγήσεις καθώς και πρακτική εξάσκηση.</a:t>
            </a:r>
          </a:p>
          <a:p>
            <a:pPr algn="just"/>
            <a:r>
              <a:rPr lang="el-GR" sz="1000"/>
              <a:t>Τα σεμινάρια πραγματοποιούνται 2 φορές το χρόνο (κύκλοι), με έναρξη το Φεβρουάριο και τον Σεπτέμβριο. Οι κύκλοι είναι ανεξάρτητοι και αυτοτελείς. Κάθε κύκλος μαθημάτων διαρκεί 120 διδακτικές ώρες (εκτός των ταχύρυθμων σεμιναρίων), και μετά την επιτυχή ολοκλήρωσή του χορηγείται στους φοιτήσαντες πιστοποιητικό παρακολούθησης.</a:t>
            </a:r>
          </a:p>
          <a:p>
            <a:pPr algn="just"/>
            <a:r>
              <a:rPr lang="el-GR" sz="1000" b="1"/>
              <a:t>Εγγραφές Α΄κυκλου: από 1η εργάσιμη Φεβρουαρίου: Μελισσοκομία, 3η εργάσιμη Φεβρουαρίου: λοιπά σεμινάρια</a:t>
            </a:r>
            <a:endParaRPr lang="el-GR" sz="1000"/>
          </a:p>
          <a:p>
            <a:pPr algn="just"/>
            <a:r>
              <a:rPr lang="el-GR" sz="1000" b="1"/>
              <a:t>Εγγραφές Β΄κύκλου: από 1η εργάσιμη Σεπτεμβρίου: Μελισσοκομία, 3η εργάσιμη Σεπτεμβρίου: λοιπά σεμινάρια</a:t>
            </a:r>
          </a:p>
        </p:txBody>
      </p:sp>
      <p:sp>
        <p:nvSpPr>
          <p:cNvPr id="14338" name="Rectangle 3"/>
          <p:cNvSpPr>
            <a:spLocks noChangeArrowheads="1"/>
          </p:cNvSpPr>
          <p:nvPr/>
        </p:nvSpPr>
        <p:spPr bwMode="auto">
          <a:xfrm>
            <a:off x="3789363" y="0"/>
            <a:ext cx="2808287" cy="9705975"/>
          </a:xfrm>
          <a:prstGeom prst="rect">
            <a:avLst/>
          </a:prstGeom>
          <a:solidFill>
            <a:schemeClr val="folHlink"/>
          </a:solidFill>
          <a:ln w="9525">
            <a:solidFill>
              <a:schemeClr val="tx1"/>
            </a:solidFill>
            <a:miter lim="800000"/>
            <a:headEnd/>
            <a:tailEnd/>
          </a:ln>
        </p:spPr>
        <p:txBody>
          <a:bodyPr wrap="none" anchor="ctr"/>
          <a:lstStyle/>
          <a:p>
            <a:pPr algn="ctr"/>
            <a:endParaRPr lang="el-GR"/>
          </a:p>
        </p:txBody>
      </p:sp>
      <p:sp>
        <p:nvSpPr>
          <p:cNvPr id="14339" name="Text Box 5"/>
          <p:cNvSpPr txBox="1">
            <a:spLocks noChangeArrowheads="1"/>
          </p:cNvSpPr>
          <p:nvPr/>
        </p:nvSpPr>
        <p:spPr bwMode="auto">
          <a:xfrm>
            <a:off x="3933825" y="1143000"/>
            <a:ext cx="2519363" cy="641350"/>
          </a:xfrm>
          <a:prstGeom prst="rect">
            <a:avLst/>
          </a:prstGeom>
          <a:noFill/>
          <a:ln w="9525">
            <a:noFill/>
            <a:miter lim="800000"/>
            <a:headEnd/>
            <a:tailEnd/>
          </a:ln>
        </p:spPr>
        <p:txBody>
          <a:bodyPr>
            <a:spAutoFit/>
          </a:bodyPr>
          <a:lstStyle/>
          <a:p>
            <a:r>
              <a:rPr lang="el-GR">
                <a:solidFill>
                  <a:srgbClr val="CCFFCC"/>
                </a:solidFill>
              </a:rPr>
              <a:t>Α. Σεμινάρια Βραχείας Διάρκειας</a:t>
            </a:r>
          </a:p>
        </p:txBody>
      </p:sp>
      <p:sp>
        <p:nvSpPr>
          <p:cNvPr id="14340" name="Rectangle 6"/>
          <p:cNvSpPr>
            <a:spLocks noChangeArrowheads="1"/>
          </p:cNvSpPr>
          <p:nvPr/>
        </p:nvSpPr>
        <p:spPr bwMode="auto">
          <a:xfrm>
            <a:off x="71438" y="6249988"/>
            <a:ext cx="3644900" cy="1006475"/>
          </a:xfrm>
          <a:prstGeom prst="rect">
            <a:avLst/>
          </a:prstGeom>
          <a:noFill/>
          <a:ln w="9525">
            <a:noFill/>
            <a:miter lim="800000"/>
            <a:headEnd/>
            <a:tailEnd/>
          </a:ln>
        </p:spPr>
        <p:txBody>
          <a:bodyPr anchor="ctr">
            <a:spAutoFit/>
          </a:bodyPr>
          <a:lstStyle/>
          <a:p>
            <a:r>
              <a:rPr lang="el-GR" sz="1000" b="1" u="sng"/>
              <a:t>Στις εγγραφές των μαθητών τηρείται αυστηρά σειρά προτεραιότητας.</a:t>
            </a:r>
            <a:endParaRPr lang="el-GR" sz="1000"/>
          </a:p>
          <a:p>
            <a:r>
              <a:rPr lang="el-GR" sz="1000" u="sng"/>
              <a:t>Ο αριθμός των εγγραφέντων σε κάθε σεμινάριο εξαρτάται από το ΙΓΕ και ορίζεται εκ νέου για κάθε εξάμηνο μετά από σχετική ανακοίνωση από τα γραφεία του ΙΓΕ.</a:t>
            </a:r>
            <a:r>
              <a:rPr lang="el-GR" sz="1000"/>
              <a:t> </a:t>
            </a:r>
          </a:p>
          <a:p>
            <a:pPr eaLnBrk="0" hangingPunct="0"/>
            <a:endParaRPr lang="el-GR" sz="1000"/>
          </a:p>
        </p:txBody>
      </p:sp>
      <p:sp>
        <p:nvSpPr>
          <p:cNvPr id="14341" name="Line 8"/>
          <p:cNvSpPr>
            <a:spLocks noChangeShapeType="1"/>
          </p:cNvSpPr>
          <p:nvPr/>
        </p:nvSpPr>
        <p:spPr bwMode="auto">
          <a:xfrm>
            <a:off x="0" y="1195388"/>
            <a:ext cx="2349500" cy="0"/>
          </a:xfrm>
          <a:prstGeom prst="line">
            <a:avLst/>
          </a:prstGeom>
          <a:noFill/>
          <a:ln w="38100">
            <a:solidFill>
              <a:srgbClr val="669900"/>
            </a:solidFill>
            <a:round/>
            <a:headEnd/>
            <a:tailEnd/>
          </a:ln>
        </p:spPr>
        <p:txBody>
          <a:bodyPr/>
          <a:lstStyle/>
          <a:p>
            <a:endParaRPr lang="el-GR"/>
          </a:p>
        </p:txBody>
      </p:sp>
      <p:sp>
        <p:nvSpPr>
          <p:cNvPr id="14342" name="Rectangle 9"/>
          <p:cNvSpPr>
            <a:spLocks noChangeArrowheads="1"/>
          </p:cNvSpPr>
          <p:nvPr/>
        </p:nvSpPr>
        <p:spPr bwMode="auto">
          <a:xfrm>
            <a:off x="3860800" y="3081338"/>
            <a:ext cx="2663825" cy="2530475"/>
          </a:xfrm>
          <a:prstGeom prst="rect">
            <a:avLst/>
          </a:prstGeom>
          <a:noFill/>
          <a:ln w="9525">
            <a:noFill/>
            <a:miter lim="800000"/>
            <a:headEnd/>
            <a:tailEnd/>
          </a:ln>
        </p:spPr>
        <p:txBody>
          <a:bodyPr anchor="ctr">
            <a:spAutoFit/>
          </a:bodyPr>
          <a:lstStyle/>
          <a:p>
            <a:pPr algn="just">
              <a:buFontTx/>
              <a:buChar char="•"/>
            </a:pPr>
            <a:r>
              <a:rPr lang="el-GR" sz="1000"/>
              <a:t> Σε οποιονδήποτε πολίτη ανεξαρτήτου φύλλου, ηλικίας και επιπέδου μόρφωσης, που ενδιαφέρεται να ενημερωθεί πάνω στα διάφορα αγροτικά θέματα που πραγματεύονται στα σεμινάρια του Ι.Γ.Ε.</a:t>
            </a:r>
          </a:p>
          <a:p>
            <a:pPr algn="just">
              <a:buFontTx/>
              <a:buChar char="•"/>
            </a:pPr>
            <a:r>
              <a:rPr lang="el-GR" sz="1000"/>
              <a:t> Σε φοιτητές, σπουδαστές Γεωπονικών Σχολών που επιθυμούν να εμπλουτίσουν τις γνώσεις τους στα διάφορα θεματικά πεδία.</a:t>
            </a:r>
          </a:p>
          <a:p>
            <a:pPr algn="just">
              <a:buFontTx/>
              <a:buChar char="•"/>
            </a:pPr>
            <a:r>
              <a:rPr lang="el-GR" sz="1000"/>
              <a:t> Σε Γεωπόνους, Τεχνολόγους Γεωπόνους που επιθυμούν επιμόρφωση στα ανωτέρω θέματα.</a:t>
            </a:r>
          </a:p>
          <a:p>
            <a:pPr algn="just">
              <a:buFontTx/>
              <a:buChar char="•"/>
            </a:pPr>
            <a:r>
              <a:rPr lang="el-GR" sz="1000"/>
              <a:t> Σε νέους που θέλουν να ασχοληθούν με τον αγροτικό τομέα.</a:t>
            </a:r>
          </a:p>
          <a:p>
            <a:pPr algn="just"/>
            <a:endParaRPr lang="el-GR" sz="1000" b="1"/>
          </a:p>
          <a:p>
            <a:pPr algn="just"/>
            <a:endParaRPr lang="el-GR" sz="1000"/>
          </a:p>
        </p:txBody>
      </p:sp>
      <p:sp>
        <p:nvSpPr>
          <p:cNvPr id="14343" name="Rectangle 10"/>
          <p:cNvSpPr>
            <a:spLocks noChangeArrowheads="1"/>
          </p:cNvSpPr>
          <p:nvPr/>
        </p:nvSpPr>
        <p:spPr bwMode="auto">
          <a:xfrm>
            <a:off x="2473325" y="1006475"/>
            <a:ext cx="1171575" cy="274638"/>
          </a:xfrm>
          <a:prstGeom prst="rect">
            <a:avLst/>
          </a:prstGeom>
          <a:noFill/>
          <a:ln w="9525">
            <a:noFill/>
            <a:miter lim="800000"/>
            <a:headEnd/>
            <a:tailEnd/>
          </a:ln>
        </p:spPr>
        <p:txBody>
          <a:bodyPr wrap="none">
            <a:spAutoFit/>
          </a:bodyPr>
          <a:lstStyle/>
          <a:p>
            <a:r>
              <a:rPr lang="el-GR" sz="1200" b="1">
                <a:solidFill>
                  <a:srgbClr val="669900"/>
                </a:solidFill>
              </a:rPr>
              <a:t>ΕΚΠΑΙΔΕΥΣΗ</a:t>
            </a:r>
          </a:p>
        </p:txBody>
      </p:sp>
      <p:pic>
        <p:nvPicPr>
          <p:cNvPr id="14344" name="Picture 11" descr="DSC03108"/>
          <p:cNvPicPr>
            <a:picLocks noChangeAspect="1" noChangeArrowheads="1"/>
          </p:cNvPicPr>
          <p:nvPr/>
        </p:nvPicPr>
        <p:blipFill>
          <a:blip r:embed="rId2"/>
          <a:srcRect/>
          <a:stretch>
            <a:fillRect/>
          </a:stretch>
        </p:blipFill>
        <p:spPr bwMode="auto">
          <a:xfrm>
            <a:off x="188913" y="7185025"/>
            <a:ext cx="3357562" cy="2517775"/>
          </a:xfrm>
          <a:prstGeom prst="rect">
            <a:avLst/>
          </a:prstGeom>
          <a:noFill/>
          <a:ln w="9525">
            <a:solidFill>
              <a:srgbClr val="669900"/>
            </a:solidFill>
            <a:miter lim="800000"/>
            <a:headEnd/>
            <a:tailEnd/>
          </a:ln>
        </p:spPr>
      </p:pic>
      <p:sp>
        <p:nvSpPr>
          <p:cNvPr id="14345" name="Rectangle 12"/>
          <p:cNvSpPr>
            <a:spLocks noChangeArrowheads="1"/>
          </p:cNvSpPr>
          <p:nvPr/>
        </p:nvSpPr>
        <p:spPr bwMode="auto">
          <a:xfrm>
            <a:off x="3933825" y="2649538"/>
            <a:ext cx="2246313" cy="304800"/>
          </a:xfrm>
          <a:prstGeom prst="rect">
            <a:avLst/>
          </a:prstGeom>
          <a:noFill/>
          <a:ln w="9525">
            <a:noFill/>
            <a:miter lim="800000"/>
            <a:headEnd/>
            <a:tailEnd/>
          </a:ln>
        </p:spPr>
        <p:txBody>
          <a:bodyPr wrap="none">
            <a:spAutoFit/>
          </a:bodyPr>
          <a:lstStyle/>
          <a:p>
            <a:r>
              <a:rPr lang="el-GR" sz="1400" b="1"/>
              <a:t>Σε ποιους απευθύνονται</a:t>
            </a:r>
          </a:p>
        </p:txBody>
      </p:sp>
      <p:sp>
        <p:nvSpPr>
          <p:cNvPr id="14346" name="Line 13"/>
          <p:cNvSpPr>
            <a:spLocks noChangeShapeType="1"/>
          </p:cNvSpPr>
          <p:nvPr/>
        </p:nvSpPr>
        <p:spPr bwMode="auto">
          <a:xfrm>
            <a:off x="3789363" y="2936875"/>
            <a:ext cx="2349500" cy="0"/>
          </a:xfrm>
          <a:prstGeom prst="line">
            <a:avLst/>
          </a:prstGeom>
          <a:noFill/>
          <a:ln w="38100">
            <a:solidFill>
              <a:schemeClr val="bg1"/>
            </a:solidFill>
            <a:round/>
            <a:headEnd/>
            <a:tailEnd/>
          </a:ln>
        </p:spPr>
        <p:txBody>
          <a:bodyPr/>
          <a:lstStyle/>
          <a:p>
            <a:endParaRPr lang="el-GR"/>
          </a:p>
        </p:txBody>
      </p:sp>
      <p:sp>
        <p:nvSpPr>
          <p:cNvPr id="14347" name="Rectangle 14"/>
          <p:cNvSpPr>
            <a:spLocks noChangeArrowheads="1"/>
          </p:cNvSpPr>
          <p:nvPr/>
        </p:nvSpPr>
        <p:spPr bwMode="auto">
          <a:xfrm>
            <a:off x="4937125" y="5580063"/>
            <a:ext cx="1300163" cy="304800"/>
          </a:xfrm>
          <a:prstGeom prst="rect">
            <a:avLst/>
          </a:prstGeom>
          <a:noFill/>
          <a:ln w="9525">
            <a:noFill/>
            <a:miter lim="800000"/>
            <a:headEnd/>
            <a:tailEnd/>
          </a:ln>
        </p:spPr>
        <p:txBody>
          <a:bodyPr wrap="none">
            <a:spAutoFit/>
          </a:bodyPr>
          <a:lstStyle/>
          <a:p>
            <a:r>
              <a:rPr lang="el-GR" sz="1400" b="1"/>
              <a:t>Μεθοδολογία</a:t>
            </a:r>
          </a:p>
        </p:txBody>
      </p:sp>
      <p:sp>
        <p:nvSpPr>
          <p:cNvPr id="14348" name="Rectangle 15"/>
          <p:cNvSpPr>
            <a:spLocks noChangeArrowheads="1"/>
          </p:cNvSpPr>
          <p:nvPr/>
        </p:nvSpPr>
        <p:spPr bwMode="auto">
          <a:xfrm>
            <a:off x="5297488" y="6897688"/>
            <a:ext cx="939800" cy="304800"/>
          </a:xfrm>
          <a:prstGeom prst="rect">
            <a:avLst/>
          </a:prstGeom>
          <a:noFill/>
          <a:ln w="9525">
            <a:noFill/>
            <a:miter lim="800000"/>
            <a:headEnd/>
            <a:tailEnd/>
          </a:ln>
        </p:spPr>
        <p:txBody>
          <a:bodyPr>
            <a:spAutoFit/>
          </a:bodyPr>
          <a:lstStyle/>
          <a:p>
            <a:pPr>
              <a:spcBef>
                <a:spcPct val="50000"/>
              </a:spcBef>
            </a:pPr>
            <a:r>
              <a:rPr lang="el-GR" sz="1400" b="1"/>
              <a:t>Διάρκεια</a:t>
            </a:r>
            <a:endParaRPr lang="el-GR" sz="1400"/>
          </a:p>
        </p:txBody>
      </p:sp>
      <p:sp>
        <p:nvSpPr>
          <p:cNvPr id="14349" name="Rectangle 16"/>
          <p:cNvSpPr>
            <a:spLocks noChangeArrowheads="1"/>
          </p:cNvSpPr>
          <p:nvPr/>
        </p:nvSpPr>
        <p:spPr bwMode="auto">
          <a:xfrm>
            <a:off x="3933825" y="7329488"/>
            <a:ext cx="2519363" cy="549275"/>
          </a:xfrm>
          <a:prstGeom prst="rect">
            <a:avLst/>
          </a:prstGeom>
          <a:noFill/>
          <a:ln w="9525">
            <a:noFill/>
            <a:miter lim="800000"/>
            <a:headEnd/>
            <a:tailEnd/>
          </a:ln>
        </p:spPr>
        <p:txBody>
          <a:bodyPr>
            <a:spAutoFit/>
          </a:bodyPr>
          <a:lstStyle/>
          <a:p>
            <a:r>
              <a:rPr lang="el-GR" sz="1000"/>
              <a:t>120 ώρες (4 ώρες την ημέρα, 2 φορές την εβδομάδα), σε σύνολο 30 επισκέψεων.</a:t>
            </a:r>
          </a:p>
        </p:txBody>
      </p:sp>
      <p:sp>
        <p:nvSpPr>
          <p:cNvPr id="14350" name="Line 17"/>
          <p:cNvSpPr>
            <a:spLocks noChangeShapeType="1"/>
          </p:cNvSpPr>
          <p:nvPr/>
        </p:nvSpPr>
        <p:spPr bwMode="auto">
          <a:xfrm>
            <a:off x="3789363" y="5889625"/>
            <a:ext cx="2349500" cy="0"/>
          </a:xfrm>
          <a:prstGeom prst="line">
            <a:avLst/>
          </a:prstGeom>
          <a:noFill/>
          <a:ln w="38100">
            <a:solidFill>
              <a:schemeClr val="bg1"/>
            </a:solidFill>
            <a:round/>
            <a:headEnd/>
            <a:tailEnd/>
          </a:ln>
        </p:spPr>
        <p:txBody>
          <a:bodyPr/>
          <a:lstStyle/>
          <a:p>
            <a:endParaRPr lang="el-GR"/>
          </a:p>
        </p:txBody>
      </p:sp>
      <p:sp>
        <p:nvSpPr>
          <p:cNvPr id="14351" name="Rectangle 18"/>
          <p:cNvSpPr>
            <a:spLocks noChangeArrowheads="1"/>
          </p:cNvSpPr>
          <p:nvPr/>
        </p:nvSpPr>
        <p:spPr bwMode="auto">
          <a:xfrm>
            <a:off x="3860800" y="5961063"/>
            <a:ext cx="2736850" cy="701675"/>
          </a:xfrm>
          <a:prstGeom prst="rect">
            <a:avLst/>
          </a:prstGeom>
          <a:noFill/>
          <a:ln w="9525">
            <a:noFill/>
            <a:miter lim="800000"/>
            <a:headEnd/>
            <a:tailEnd/>
          </a:ln>
        </p:spPr>
        <p:txBody>
          <a:bodyPr>
            <a:spAutoFit/>
          </a:bodyPr>
          <a:lstStyle/>
          <a:p>
            <a:pPr algn="just"/>
            <a:r>
              <a:rPr lang="el-GR" sz="1000"/>
              <a:t>Εισηγήσεις, παρουσιάσεις, μελέτες περιπτώσεων, συζήτηση, ασκήσεις, τέστ γνώσεων – κρίσης, πρακτική άσκηση (ανάλογα το σεμινάριο)</a:t>
            </a:r>
          </a:p>
        </p:txBody>
      </p:sp>
      <p:sp>
        <p:nvSpPr>
          <p:cNvPr id="14352" name="Line 19"/>
          <p:cNvSpPr>
            <a:spLocks noChangeShapeType="1"/>
          </p:cNvSpPr>
          <p:nvPr/>
        </p:nvSpPr>
        <p:spPr bwMode="auto">
          <a:xfrm>
            <a:off x="3789363" y="7258050"/>
            <a:ext cx="2349500" cy="0"/>
          </a:xfrm>
          <a:prstGeom prst="line">
            <a:avLst/>
          </a:prstGeom>
          <a:noFill/>
          <a:ln w="38100">
            <a:solidFill>
              <a:schemeClr val="bg1"/>
            </a:solidFill>
            <a:round/>
            <a:headEnd/>
            <a:tailEnd/>
          </a:ln>
        </p:spPr>
        <p:txBody>
          <a:bodyPr/>
          <a:lstStyle/>
          <a:p>
            <a:endParaRPr lang="el-GR"/>
          </a:p>
        </p:txBody>
      </p:sp>
      <p:pic>
        <p:nvPicPr>
          <p:cNvPr id="14353" name="Picture 20" descr="DSC06310-300x225"/>
          <p:cNvPicPr>
            <a:picLocks noChangeAspect="1" noChangeArrowheads="1"/>
          </p:cNvPicPr>
          <p:nvPr/>
        </p:nvPicPr>
        <p:blipFill>
          <a:blip r:embed="rId3"/>
          <a:srcRect/>
          <a:stretch>
            <a:fillRect/>
          </a:stretch>
        </p:blipFill>
        <p:spPr bwMode="auto">
          <a:xfrm>
            <a:off x="4076700" y="7959725"/>
            <a:ext cx="2232025" cy="167322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503238" y="714375"/>
            <a:ext cx="3933825" cy="24384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Η έννοια και η ιστορία των τροφίμων.</a:t>
            </a:r>
          </a:p>
          <a:p>
            <a:pPr eaLnBrk="0" hangingPunct="0"/>
            <a:r>
              <a:rPr lang="el-GR" sz="1000"/>
              <a:t>Στοιχεία διατροφής και μεταβολισμού.</a:t>
            </a:r>
          </a:p>
          <a:p>
            <a:pPr eaLnBrk="0" hangingPunct="0"/>
            <a:r>
              <a:rPr lang="el-GR" sz="1000"/>
              <a:t>Η Βιοτεχνολογία και τα τρόφιμα.</a:t>
            </a:r>
          </a:p>
          <a:p>
            <a:pPr eaLnBrk="0" hangingPunct="0"/>
            <a:r>
              <a:rPr lang="el-GR" sz="1000"/>
              <a:t>Από το γεωργικό προϊόν στο τρόφιμο.</a:t>
            </a:r>
          </a:p>
          <a:p>
            <a:pPr eaLnBrk="0" hangingPunct="0"/>
            <a:r>
              <a:rPr lang="el-GR" sz="1000"/>
              <a:t>Τεχνικές επεξεργασίας και συντήρησης των τροφίμων.</a:t>
            </a:r>
          </a:p>
          <a:p>
            <a:pPr eaLnBrk="0" hangingPunct="0"/>
            <a:r>
              <a:rPr lang="el-GR" sz="1000"/>
              <a:t>Τα φρούτα και τα λαχανικά.</a:t>
            </a:r>
          </a:p>
          <a:p>
            <a:pPr eaLnBrk="0" hangingPunct="0"/>
            <a:r>
              <a:rPr lang="el-GR" sz="1000"/>
              <a:t>Τεχνολογία παραγωγής άρτου.</a:t>
            </a:r>
          </a:p>
          <a:p>
            <a:pPr eaLnBrk="0" hangingPunct="0"/>
            <a:r>
              <a:rPr lang="el-GR" sz="1000"/>
              <a:t>Λιπαρές ύλες (έλαια και λίπη) – εδώδιμες και μη-εδώδιμες εφαρμογές αυτών.</a:t>
            </a:r>
          </a:p>
          <a:p>
            <a:pPr eaLnBrk="0" hangingPunct="0"/>
            <a:r>
              <a:rPr lang="el-GR" sz="1000"/>
              <a:t>Οι βρώσιμες ελιές.</a:t>
            </a:r>
          </a:p>
          <a:p>
            <a:pPr eaLnBrk="0" hangingPunct="0"/>
            <a:r>
              <a:rPr lang="el-GR" sz="1000"/>
              <a:t>Το γάλα και τα γαλακτοκομικά προϊόντα: κρέμα, βούτυρο και παγωτά.</a:t>
            </a:r>
          </a:p>
          <a:p>
            <a:pPr eaLnBrk="0" hangingPunct="0"/>
            <a:r>
              <a:rPr lang="el-GR" sz="1000"/>
              <a:t>Τεχνολογία παρασκευής τυριών και στοιχεία τυροκομίας.</a:t>
            </a:r>
          </a:p>
        </p:txBody>
      </p:sp>
      <p:pic>
        <p:nvPicPr>
          <p:cNvPr id="15362" name="Picture 5" descr="DSC01011-300x225"/>
          <p:cNvPicPr>
            <a:picLocks noChangeAspect="1" noChangeArrowheads="1"/>
          </p:cNvPicPr>
          <p:nvPr/>
        </p:nvPicPr>
        <p:blipFill>
          <a:blip r:embed="rId2"/>
          <a:srcRect/>
          <a:stretch>
            <a:fillRect/>
          </a:stretch>
        </p:blipFill>
        <p:spPr bwMode="auto">
          <a:xfrm>
            <a:off x="4357688" y="776288"/>
            <a:ext cx="2349500" cy="1760537"/>
          </a:xfrm>
          <a:prstGeom prst="rect">
            <a:avLst/>
          </a:prstGeom>
          <a:noFill/>
          <a:ln w="9525">
            <a:solidFill>
              <a:srgbClr val="669900"/>
            </a:solidFill>
            <a:miter lim="800000"/>
            <a:headEnd/>
            <a:tailEnd/>
          </a:ln>
        </p:spPr>
      </p:pic>
      <p:sp>
        <p:nvSpPr>
          <p:cNvPr id="15363" name="Rectangle 6"/>
          <p:cNvSpPr>
            <a:spLocks noChangeArrowheads="1"/>
          </p:cNvSpPr>
          <p:nvPr/>
        </p:nvSpPr>
        <p:spPr bwMode="auto">
          <a:xfrm>
            <a:off x="4868863" y="101600"/>
            <a:ext cx="1949450" cy="396875"/>
          </a:xfrm>
          <a:prstGeom prst="rect">
            <a:avLst/>
          </a:prstGeom>
          <a:noFill/>
          <a:ln w="9525">
            <a:noFill/>
            <a:miter lim="800000"/>
            <a:headEnd/>
            <a:tailEnd/>
          </a:ln>
        </p:spPr>
        <p:txBody>
          <a:bodyPr wrap="none">
            <a:spAutoFit/>
          </a:bodyPr>
          <a:lstStyle/>
          <a:p>
            <a:r>
              <a:rPr lang="el-GR" sz="2000" b="1"/>
              <a:t>Αγροβιοτεχνία</a:t>
            </a:r>
          </a:p>
        </p:txBody>
      </p:sp>
      <p:sp>
        <p:nvSpPr>
          <p:cNvPr id="15364" name="Line 7"/>
          <p:cNvSpPr>
            <a:spLocks noChangeShapeType="1"/>
          </p:cNvSpPr>
          <p:nvPr/>
        </p:nvSpPr>
        <p:spPr bwMode="auto">
          <a:xfrm>
            <a:off x="692150" y="631825"/>
            <a:ext cx="6165850" cy="0"/>
          </a:xfrm>
          <a:prstGeom prst="line">
            <a:avLst/>
          </a:prstGeom>
          <a:noFill/>
          <a:ln w="57150">
            <a:solidFill>
              <a:srgbClr val="669900"/>
            </a:solidFill>
            <a:round/>
            <a:headEnd/>
            <a:tailEnd/>
          </a:ln>
        </p:spPr>
        <p:txBody>
          <a:bodyPr/>
          <a:lstStyle/>
          <a:p>
            <a:endParaRPr lang="el-GR"/>
          </a:p>
        </p:txBody>
      </p:sp>
      <p:sp>
        <p:nvSpPr>
          <p:cNvPr id="15365" name="Line 8"/>
          <p:cNvSpPr>
            <a:spLocks noChangeShapeType="1"/>
          </p:cNvSpPr>
          <p:nvPr/>
        </p:nvSpPr>
        <p:spPr bwMode="auto">
          <a:xfrm>
            <a:off x="719138" y="4546600"/>
            <a:ext cx="6165850" cy="0"/>
          </a:xfrm>
          <a:prstGeom prst="line">
            <a:avLst/>
          </a:prstGeom>
          <a:noFill/>
          <a:ln w="57150">
            <a:solidFill>
              <a:srgbClr val="669900"/>
            </a:solidFill>
            <a:round/>
            <a:headEnd/>
            <a:tailEnd/>
          </a:ln>
        </p:spPr>
        <p:txBody>
          <a:bodyPr/>
          <a:lstStyle/>
          <a:p>
            <a:endParaRPr lang="el-GR"/>
          </a:p>
        </p:txBody>
      </p:sp>
      <p:sp>
        <p:nvSpPr>
          <p:cNvPr id="15366" name="Rectangle 9"/>
          <p:cNvSpPr>
            <a:spLocks noChangeArrowheads="1"/>
          </p:cNvSpPr>
          <p:nvPr/>
        </p:nvSpPr>
        <p:spPr bwMode="auto">
          <a:xfrm>
            <a:off x="2997200" y="4667250"/>
            <a:ext cx="3816350" cy="1722438"/>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b="1" u="sng">
              <a:solidFill>
                <a:schemeClr val="bg1"/>
              </a:solidFill>
            </a:endParaRPr>
          </a:p>
          <a:p>
            <a:r>
              <a:rPr lang="el-GR" sz="1000"/>
              <a:t>Η καλλιέργεια της αμπέλου στην Ελλάδα και τον κόσμο</a:t>
            </a:r>
            <a:br>
              <a:rPr lang="el-GR" sz="1000"/>
            </a:br>
            <a:r>
              <a:rPr lang="el-GR" sz="1000"/>
              <a:t>Μορφολογία, φυσιολογία, πολλαπλασιασμός. Ποικιλίες αμπέλου</a:t>
            </a:r>
            <a:br>
              <a:rPr lang="el-GR" sz="1000"/>
            </a:br>
            <a:r>
              <a:rPr lang="el-GR" sz="1000"/>
              <a:t>Εγκατάσταση αμπελώνα, διαμόρφωση πρεμνών αμπέλου</a:t>
            </a:r>
            <a:br>
              <a:rPr lang="el-GR" sz="1000"/>
            </a:br>
            <a:r>
              <a:rPr lang="el-GR" sz="1000"/>
              <a:t>Κλαδέματα, καλλιεργητικές φροντίδες αμπελώνα, εχθροί και ασθένειες</a:t>
            </a:r>
            <a:br>
              <a:rPr lang="el-GR" sz="1000"/>
            </a:br>
            <a:r>
              <a:rPr lang="el-GR" sz="1000"/>
              <a:t>Στάδια κατεργασίας του οίνου</a:t>
            </a:r>
            <a:br>
              <a:rPr lang="el-GR" sz="1000"/>
            </a:br>
            <a:r>
              <a:rPr lang="el-GR" sz="1000"/>
              <a:t>Ασθένειες και αλλοιώσεις</a:t>
            </a:r>
            <a:br>
              <a:rPr lang="el-GR" sz="1000"/>
            </a:br>
            <a:r>
              <a:rPr lang="el-GR" sz="1000"/>
              <a:t>Γευσιγνωσία</a:t>
            </a:r>
          </a:p>
        </p:txBody>
      </p:sp>
      <p:pic>
        <p:nvPicPr>
          <p:cNvPr id="15367" name="Picture 10" descr="DSC03605-300x225">
            <a:hlinkClick r:id="rId3"/>
          </p:cNvPr>
          <p:cNvPicPr>
            <a:picLocks noChangeAspect="1" noChangeArrowheads="1"/>
          </p:cNvPicPr>
          <p:nvPr/>
        </p:nvPicPr>
        <p:blipFill>
          <a:blip r:embed="rId4"/>
          <a:srcRect/>
          <a:stretch>
            <a:fillRect/>
          </a:stretch>
        </p:blipFill>
        <p:spPr bwMode="auto">
          <a:xfrm>
            <a:off x="142875" y="4759325"/>
            <a:ext cx="2852738" cy="2138363"/>
          </a:xfrm>
          <a:prstGeom prst="rect">
            <a:avLst/>
          </a:prstGeom>
          <a:noFill/>
          <a:ln w="9525">
            <a:solidFill>
              <a:srgbClr val="669900"/>
            </a:solidFill>
            <a:miter lim="800000"/>
            <a:headEnd/>
            <a:tailEnd/>
          </a:ln>
        </p:spPr>
      </p:pic>
      <p:sp>
        <p:nvSpPr>
          <p:cNvPr id="15368" name="Rectangle 11"/>
          <p:cNvSpPr>
            <a:spLocks noChangeArrowheads="1"/>
          </p:cNvSpPr>
          <p:nvPr/>
        </p:nvSpPr>
        <p:spPr bwMode="auto">
          <a:xfrm>
            <a:off x="3500438" y="4089400"/>
            <a:ext cx="3316287" cy="396875"/>
          </a:xfrm>
          <a:prstGeom prst="rect">
            <a:avLst/>
          </a:prstGeom>
          <a:noFill/>
          <a:ln w="9525">
            <a:noFill/>
            <a:miter lim="800000"/>
            <a:headEnd/>
            <a:tailEnd/>
          </a:ln>
        </p:spPr>
        <p:txBody>
          <a:bodyPr wrap="none">
            <a:spAutoFit/>
          </a:bodyPr>
          <a:lstStyle/>
          <a:p>
            <a:r>
              <a:rPr lang="el-GR" sz="2000" b="1"/>
              <a:t>Αμπελουργία – Οινολογία</a:t>
            </a:r>
          </a:p>
        </p:txBody>
      </p:sp>
      <p:sp>
        <p:nvSpPr>
          <p:cNvPr id="15369" name="Rectangle 12"/>
          <p:cNvSpPr>
            <a:spLocks noChangeArrowheads="1"/>
          </p:cNvSpPr>
          <p:nvPr/>
        </p:nvSpPr>
        <p:spPr bwMode="auto">
          <a:xfrm>
            <a:off x="477838" y="3082925"/>
            <a:ext cx="5975350" cy="1006475"/>
          </a:xfrm>
          <a:prstGeom prst="rect">
            <a:avLst/>
          </a:prstGeom>
          <a:noFill/>
          <a:ln w="9525">
            <a:noFill/>
            <a:miter lim="800000"/>
            <a:headEnd/>
            <a:tailEnd/>
          </a:ln>
        </p:spPr>
        <p:txBody>
          <a:bodyPr>
            <a:spAutoFit/>
          </a:bodyPr>
          <a:lstStyle/>
          <a:p>
            <a:r>
              <a:rPr lang="el-GR" sz="1000"/>
              <a:t>Ζυμούμενα προϊόντα με βάση το γάλα.</a:t>
            </a:r>
          </a:p>
          <a:p>
            <a:r>
              <a:rPr lang="el-GR" sz="1000"/>
              <a:t>Το κρέας και τα προϊόντα του (κρεατοσκευάσματα, αλλαντικά κλπ).</a:t>
            </a:r>
          </a:p>
          <a:p>
            <a:r>
              <a:rPr lang="el-GR" sz="1000"/>
              <a:t>Προϊόντα ιχθυηρών.</a:t>
            </a:r>
          </a:p>
          <a:p>
            <a:r>
              <a:rPr lang="el-GR" sz="1000"/>
              <a:t>Προαπαιτούμενα HACCP: Οι κίνδυνοι των τροφίμων (κίνδυνοι φυσικής, χημικής, βιολογικής προέλευσης). Καθαρισμός και απολύμανση αγροτεχνικών μονάδων.</a:t>
            </a:r>
          </a:p>
          <a:p>
            <a:r>
              <a:rPr lang="el-GR" sz="1000"/>
              <a:t>Στοιχεία επεξεργασίας αποβλήτων βιομηχανιών τροφίμων – κομποστοποίηση.</a:t>
            </a:r>
          </a:p>
        </p:txBody>
      </p:sp>
      <p:sp>
        <p:nvSpPr>
          <p:cNvPr id="15370" name="Line 13"/>
          <p:cNvSpPr>
            <a:spLocks noChangeShapeType="1"/>
          </p:cNvSpPr>
          <p:nvPr/>
        </p:nvSpPr>
        <p:spPr bwMode="auto">
          <a:xfrm>
            <a:off x="692150" y="7113588"/>
            <a:ext cx="6165850" cy="0"/>
          </a:xfrm>
          <a:prstGeom prst="line">
            <a:avLst/>
          </a:prstGeom>
          <a:noFill/>
          <a:ln w="57150">
            <a:solidFill>
              <a:srgbClr val="669900"/>
            </a:solidFill>
            <a:round/>
            <a:headEnd/>
            <a:tailEnd/>
          </a:ln>
        </p:spPr>
        <p:txBody>
          <a:bodyPr/>
          <a:lstStyle/>
          <a:p>
            <a:endParaRPr lang="el-GR"/>
          </a:p>
        </p:txBody>
      </p:sp>
      <p:sp>
        <p:nvSpPr>
          <p:cNvPr id="15371" name="Rectangle 15"/>
          <p:cNvSpPr>
            <a:spLocks noChangeArrowheads="1"/>
          </p:cNvSpPr>
          <p:nvPr/>
        </p:nvSpPr>
        <p:spPr bwMode="auto">
          <a:xfrm>
            <a:off x="4203700" y="6392863"/>
            <a:ext cx="2654300" cy="701675"/>
          </a:xfrm>
          <a:prstGeom prst="rect">
            <a:avLst/>
          </a:prstGeom>
          <a:noFill/>
          <a:ln w="9525">
            <a:noFill/>
            <a:miter lim="800000"/>
            <a:headEnd/>
            <a:tailEnd/>
          </a:ln>
        </p:spPr>
        <p:txBody>
          <a:bodyPr wrap="none">
            <a:spAutoFit/>
          </a:bodyPr>
          <a:lstStyle/>
          <a:p>
            <a:r>
              <a:rPr lang="el-GR" sz="2000" b="1"/>
              <a:t>Αρωματοθεραπεία - </a:t>
            </a:r>
          </a:p>
          <a:p>
            <a:r>
              <a:rPr lang="el-GR" sz="2000" b="1"/>
              <a:t>Αιθέρια Έλαια</a:t>
            </a:r>
          </a:p>
        </p:txBody>
      </p:sp>
      <p:sp>
        <p:nvSpPr>
          <p:cNvPr id="15372" name="Rectangle 17"/>
          <p:cNvSpPr>
            <a:spLocks noChangeArrowheads="1"/>
          </p:cNvSpPr>
          <p:nvPr/>
        </p:nvSpPr>
        <p:spPr bwMode="auto">
          <a:xfrm>
            <a:off x="115888" y="7253288"/>
            <a:ext cx="5822950" cy="2438400"/>
          </a:xfrm>
          <a:prstGeom prst="rect">
            <a:avLst/>
          </a:prstGeom>
          <a:noFill/>
          <a:ln w="9525">
            <a:noFill/>
            <a:miter lim="800000"/>
            <a:headEnd/>
            <a:tailEnd/>
          </a:ln>
        </p:spPr>
        <p:txBody>
          <a:bodyPr anchor="ctr">
            <a:spAutoFit/>
          </a:bodyPr>
          <a:lstStyle/>
          <a:p>
            <a:r>
              <a:rPr lang="el-GR" sz="1200" b="1" u="sng"/>
              <a:t>Συνοπτικό Πρόγραμμα </a:t>
            </a:r>
          </a:p>
          <a:p>
            <a:endParaRPr lang="el-GR" sz="1200" b="1" u="sng"/>
          </a:p>
          <a:p>
            <a:r>
              <a:rPr lang="el-GR" sz="1000"/>
              <a:t>Αρωματοθεραπεία – μια συντομη ιστορική αναδρομή</a:t>
            </a:r>
          </a:p>
          <a:p>
            <a:r>
              <a:rPr lang="el-GR" sz="1000"/>
              <a:t>Αιθέρια Έλαια – τι είναι και που χρησιμοποιούνται</a:t>
            </a:r>
          </a:p>
          <a:p>
            <a:r>
              <a:rPr lang="el-GR" sz="1000"/>
              <a:t>Αρωματικά φυτά και Αιθέρια Έλαια – χρησιμοποιούμενα μέρη, συλλογή </a:t>
            </a:r>
          </a:p>
          <a:p>
            <a:r>
              <a:rPr lang="el-GR" sz="1000"/>
              <a:t>και επεξεργασία τους</a:t>
            </a:r>
          </a:p>
          <a:p>
            <a:r>
              <a:rPr lang="el-GR" sz="1000"/>
              <a:t>Μέθοδοι παραγωγής αιθέριων ελαιών</a:t>
            </a:r>
          </a:p>
          <a:p>
            <a:r>
              <a:rPr lang="el-GR" sz="1000"/>
              <a:t>Κανόνες για την ασφαλή χρήση των αιθέριων ελαιών</a:t>
            </a:r>
          </a:p>
          <a:p>
            <a:r>
              <a:rPr lang="el-GR" sz="1000"/>
              <a:t>Στοιχεία Χημείας των αιθερίων Ελαίων</a:t>
            </a:r>
          </a:p>
          <a:p>
            <a:r>
              <a:rPr lang="el-GR" sz="1000"/>
              <a:t>Αρωματικές Ενώσεις και οι ιδιότητές τους</a:t>
            </a:r>
          </a:p>
          <a:p>
            <a:r>
              <a:rPr lang="el-GR" sz="1000"/>
              <a:t>Τρόποι χρήσης των αιθέριων ελαίων στα πλαίσια της Αρωματοθεραπείας</a:t>
            </a:r>
          </a:p>
          <a:p>
            <a:r>
              <a:rPr lang="el-GR" sz="1000"/>
              <a:t>Κατάταξη των Αιθέριων Ελαίων</a:t>
            </a:r>
          </a:p>
          <a:p>
            <a:r>
              <a:rPr lang="el-GR" sz="1000"/>
              <a:t>Ανθόνερα (Hydrosols)- τι είναι και πως χρησιμοποιούνται στην Αρωματοθεραπεία</a:t>
            </a:r>
          </a:p>
          <a:p>
            <a:r>
              <a:rPr lang="el-GR" sz="1000"/>
              <a:t>Φυτικά Έλαια, εμποτισμένα έλαια, ιδιότητες και εφαρμογές τους ως βάση παρασκευής αρωματικών μιγμάτων με αιθέρια έλαια</a:t>
            </a:r>
          </a:p>
        </p:txBody>
      </p:sp>
      <p:sp>
        <p:nvSpPr>
          <p:cNvPr id="15373" name="Rectangle 18"/>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15374" name="Text Box 19"/>
          <p:cNvSpPr txBox="1">
            <a:spLocks noChangeArrowheads="1"/>
          </p:cNvSpPr>
          <p:nvPr/>
        </p:nvSpPr>
        <p:spPr bwMode="auto">
          <a:xfrm>
            <a:off x="6559550" y="9637713"/>
            <a:ext cx="254000" cy="244475"/>
          </a:xfrm>
          <a:prstGeom prst="rect">
            <a:avLst/>
          </a:prstGeom>
          <a:noFill/>
          <a:ln w="9525">
            <a:noFill/>
            <a:miter lim="800000"/>
            <a:headEnd/>
            <a:tailEnd/>
          </a:ln>
        </p:spPr>
        <p:txBody>
          <a:bodyPr wrap="none">
            <a:spAutoFit/>
          </a:bodyPr>
          <a:lstStyle/>
          <a:p>
            <a:r>
              <a:rPr lang="el-GR" sz="1000" b="1"/>
              <a:t>3</a:t>
            </a:r>
          </a:p>
        </p:txBody>
      </p:sp>
      <p:pic>
        <p:nvPicPr>
          <p:cNvPr id="15375" name="Picture 20" descr="aromatherapy_h_633_4511"/>
          <p:cNvPicPr>
            <a:picLocks noChangeAspect="1" noChangeArrowheads="1"/>
          </p:cNvPicPr>
          <p:nvPr/>
        </p:nvPicPr>
        <p:blipFill>
          <a:blip r:embed="rId5"/>
          <a:srcRect/>
          <a:stretch>
            <a:fillRect/>
          </a:stretch>
        </p:blipFill>
        <p:spPr bwMode="auto">
          <a:xfrm>
            <a:off x="4508500" y="7473950"/>
            <a:ext cx="2090738"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92150" y="992188"/>
            <a:ext cx="3457575" cy="12192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a:p>
          <a:p>
            <a:r>
              <a:rPr lang="el-GR" sz="1000"/>
              <a:t>Περιβαλλοντικοί παράγοντες που επηρεάζουν την ανάπτυξη των φυτών.</a:t>
            </a:r>
            <a:br>
              <a:rPr lang="el-GR" sz="1000"/>
            </a:br>
            <a:r>
              <a:rPr lang="el-GR" sz="1000"/>
              <a:t>Πολλαπλασιασμός (Αγενής &amp; Εγγενής), τεχνικές καλλιέργειας και φροντίδες.</a:t>
            </a:r>
            <a:br>
              <a:rPr lang="el-GR" sz="1000"/>
            </a:br>
            <a:r>
              <a:rPr lang="el-GR" sz="1000"/>
              <a:t>Εξειδίκευση κατά κατηγορία ανθοκομικών φυτών.</a:t>
            </a:r>
          </a:p>
        </p:txBody>
      </p:sp>
      <p:pic>
        <p:nvPicPr>
          <p:cNvPr id="16386" name="Picture 5" descr="DSC03775-300x225">
            <a:hlinkClick r:id="rId2"/>
          </p:cNvPr>
          <p:cNvPicPr>
            <a:picLocks noChangeAspect="1" noChangeArrowheads="1"/>
          </p:cNvPicPr>
          <p:nvPr/>
        </p:nvPicPr>
        <p:blipFill>
          <a:blip r:embed="rId3"/>
          <a:srcRect/>
          <a:stretch>
            <a:fillRect/>
          </a:stretch>
        </p:blipFill>
        <p:spPr bwMode="auto">
          <a:xfrm>
            <a:off x="4071938" y="631825"/>
            <a:ext cx="2563812" cy="1922463"/>
          </a:xfrm>
          <a:prstGeom prst="rect">
            <a:avLst/>
          </a:prstGeom>
          <a:noFill/>
          <a:ln w="9525">
            <a:solidFill>
              <a:srgbClr val="669900"/>
            </a:solidFill>
            <a:miter lim="800000"/>
            <a:headEnd/>
            <a:tailEnd/>
          </a:ln>
        </p:spPr>
      </p:pic>
      <p:sp>
        <p:nvSpPr>
          <p:cNvPr id="16387" name="Rectangle 6"/>
          <p:cNvSpPr>
            <a:spLocks noChangeArrowheads="1"/>
          </p:cNvSpPr>
          <p:nvPr/>
        </p:nvSpPr>
        <p:spPr bwMode="auto">
          <a:xfrm>
            <a:off x="5334000" y="57150"/>
            <a:ext cx="1479550" cy="396875"/>
          </a:xfrm>
          <a:prstGeom prst="rect">
            <a:avLst/>
          </a:prstGeom>
          <a:noFill/>
          <a:ln w="9525">
            <a:noFill/>
            <a:miter lim="800000"/>
            <a:headEnd/>
            <a:tailEnd/>
          </a:ln>
        </p:spPr>
        <p:txBody>
          <a:bodyPr wrap="none">
            <a:spAutoFit/>
          </a:bodyPr>
          <a:lstStyle/>
          <a:p>
            <a:r>
              <a:rPr lang="el-GR" sz="2000" b="1"/>
              <a:t>Ανθοκομία</a:t>
            </a:r>
          </a:p>
        </p:txBody>
      </p:sp>
      <p:sp>
        <p:nvSpPr>
          <p:cNvPr id="16388" name="Line 7"/>
          <p:cNvSpPr>
            <a:spLocks noChangeShapeType="1"/>
          </p:cNvSpPr>
          <p:nvPr/>
        </p:nvSpPr>
        <p:spPr bwMode="auto">
          <a:xfrm>
            <a:off x="692150" y="488950"/>
            <a:ext cx="6165850" cy="0"/>
          </a:xfrm>
          <a:prstGeom prst="line">
            <a:avLst/>
          </a:prstGeom>
          <a:noFill/>
          <a:ln w="57150">
            <a:solidFill>
              <a:srgbClr val="669900"/>
            </a:solidFill>
            <a:round/>
            <a:headEnd/>
            <a:tailEnd/>
          </a:ln>
        </p:spPr>
        <p:txBody>
          <a:bodyPr/>
          <a:lstStyle/>
          <a:p>
            <a:endParaRPr lang="el-GR"/>
          </a:p>
        </p:txBody>
      </p:sp>
      <p:sp>
        <p:nvSpPr>
          <p:cNvPr id="16389" name="Rectangle 9"/>
          <p:cNvSpPr>
            <a:spLocks noChangeArrowheads="1"/>
          </p:cNvSpPr>
          <p:nvPr/>
        </p:nvSpPr>
        <p:spPr bwMode="auto">
          <a:xfrm>
            <a:off x="2924175" y="3368675"/>
            <a:ext cx="3690938" cy="1798638"/>
          </a:xfrm>
          <a:prstGeom prst="rect">
            <a:avLst/>
          </a:prstGeom>
          <a:noFill/>
          <a:ln w="9525">
            <a:noFill/>
            <a:miter lim="800000"/>
            <a:headEnd/>
            <a:tailEnd/>
          </a:ln>
        </p:spPr>
        <p:txBody>
          <a:bodyPr anchor="ctr">
            <a:spAutoFit/>
          </a:bodyPr>
          <a:lstStyle/>
          <a:p>
            <a:r>
              <a:rPr lang="el-GR" sz="1200" b="1" u="sng"/>
              <a:t>Συνοπτικό Πρόγραμμα</a:t>
            </a:r>
          </a:p>
          <a:p>
            <a:endParaRPr lang="el-GR" sz="1000"/>
          </a:p>
          <a:p>
            <a:r>
              <a:rPr lang="el-GR" sz="1000"/>
              <a:t>Αναγνώριση – Ονοματολογία των αρωματικών και φαρμακευτικών φυτών.</a:t>
            </a:r>
          </a:p>
          <a:p>
            <a:r>
              <a:rPr lang="el-GR" sz="1000"/>
              <a:t>Εδαφοκλιματικές απαιτήσεις – Καλλιεργητικές φροντίδες (λιπάνσεις-αρδεύσεις)- Πολλαπλασιασμός.</a:t>
            </a:r>
          </a:p>
          <a:p>
            <a:r>
              <a:rPr lang="el-GR" sz="1000"/>
              <a:t>Εχθροί και Ασθένειες.</a:t>
            </a:r>
          </a:p>
          <a:p>
            <a:r>
              <a:rPr lang="el-GR" sz="1000"/>
              <a:t>Οικονομοτεχνική ανάλυση.</a:t>
            </a:r>
            <a:br>
              <a:rPr lang="el-GR" sz="1000"/>
            </a:br>
            <a:r>
              <a:rPr lang="el-GR" sz="1000"/>
              <a:t>Δραστικές ουσίες που περιέχουν. Ιδιότητες, εφαρμογές και χρήση στην φαρμακευτική.</a:t>
            </a:r>
            <a:br>
              <a:rPr lang="el-GR" sz="1000"/>
            </a:br>
            <a:r>
              <a:rPr lang="el-GR" sz="1000"/>
              <a:t>Συνδυασμοί – συνταγές  αρωματικών φυτών.</a:t>
            </a:r>
          </a:p>
        </p:txBody>
      </p:sp>
      <p:sp>
        <p:nvSpPr>
          <p:cNvPr id="16390" name="Line 11"/>
          <p:cNvSpPr>
            <a:spLocks noChangeShapeType="1"/>
          </p:cNvSpPr>
          <p:nvPr/>
        </p:nvSpPr>
        <p:spPr bwMode="auto">
          <a:xfrm>
            <a:off x="692150" y="3152775"/>
            <a:ext cx="6165850" cy="0"/>
          </a:xfrm>
          <a:prstGeom prst="line">
            <a:avLst/>
          </a:prstGeom>
          <a:noFill/>
          <a:ln w="57150">
            <a:solidFill>
              <a:srgbClr val="669900"/>
            </a:solidFill>
            <a:round/>
            <a:headEnd/>
            <a:tailEnd/>
          </a:ln>
        </p:spPr>
        <p:txBody>
          <a:bodyPr/>
          <a:lstStyle/>
          <a:p>
            <a:endParaRPr lang="el-GR"/>
          </a:p>
        </p:txBody>
      </p:sp>
      <p:sp>
        <p:nvSpPr>
          <p:cNvPr id="16391" name="Rectangle 12"/>
          <p:cNvSpPr>
            <a:spLocks noChangeArrowheads="1"/>
          </p:cNvSpPr>
          <p:nvPr/>
        </p:nvSpPr>
        <p:spPr bwMode="auto">
          <a:xfrm>
            <a:off x="2406650" y="2720975"/>
            <a:ext cx="4451350" cy="396875"/>
          </a:xfrm>
          <a:prstGeom prst="rect">
            <a:avLst/>
          </a:prstGeom>
          <a:noFill/>
          <a:ln w="9525">
            <a:noFill/>
            <a:miter lim="800000"/>
            <a:headEnd/>
            <a:tailEnd/>
          </a:ln>
        </p:spPr>
        <p:txBody>
          <a:bodyPr wrap="none">
            <a:spAutoFit/>
          </a:bodyPr>
          <a:lstStyle/>
          <a:p>
            <a:r>
              <a:rPr lang="el-GR" sz="2000" b="1"/>
              <a:t>Αρωματικά και Φαρμακευτικά Φυτά</a:t>
            </a:r>
          </a:p>
        </p:txBody>
      </p:sp>
      <p:sp>
        <p:nvSpPr>
          <p:cNvPr id="16392" name="Rectangle 13"/>
          <p:cNvSpPr>
            <a:spLocks noChangeArrowheads="1"/>
          </p:cNvSpPr>
          <p:nvPr/>
        </p:nvSpPr>
        <p:spPr bwMode="auto">
          <a:xfrm>
            <a:off x="692150" y="5764213"/>
            <a:ext cx="3649663" cy="1646237"/>
          </a:xfrm>
          <a:prstGeom prst="rect">
            <a:avLst/>
          </a:prstGeom>
          <a:noFill/>
          <a:ln w="9525">
            <a:noFill/>
            <a:miter lim="800000"/>
            <a:headEnd/>
            <a:tailEnd/>
          </a:ln>
        </p:spPr>
        <p:txBody>
          <a:bodyPr anchor="ctr">
            <a:spAutoFit/>
          </a:bodyPr>
          <a:lstStyle/>
          <a:p>
            <a:r>
              <a:rPr lang="el-GR" sz="1200" b="1" u="sng"/>
              <a:t>Συνοπτικό Πρόγραμμα</a:t>
            </a:r>
          </a:p>
          <a:p>
            <a:endParaRPr lang="el-GR" sz="1000" b="1"/>
          </a:p>
          <a:p>
            <a:r>
              <a:rPr lang="el-GR" sz="1000"/>
              <a:t>Βιολογική γεωργία στην Ελλάδα και τον κόσμο.</a:t>
            </a:r>
          </a:p>
          <a:p>
            <a:r>
              <a:rPr lang="el-GR" sz="1000"/>
              <a:t>Ορισμός, βασικές αρχές, κανονισμοί.</a:t>
            </a:r>
          </a:p>
          <a:p>
            <a:r>
              <a:rPr lang="el-GR" sz="1000"/>
              <a:t>Χειρισμοί εδάφους. Τεχνικές καλλιέργειας</a:t>
            </a:r>
          </a:p>
          <a:p>
            <a:r>
              <a:rPr lang="el-GR" sz="1000"/>
              <a:t>Βιολογική καταπολέμηση εχθρών και ασθενειών.</a:t>
            </a:r>
          </a:p>
          <a:p>
            <a:r>
              <a:rPr lang="el-GR" sz="1000"/>
              <a:t>Μετασυλλεκτικοί χειρισμοί, κατοχυρώσεις βιολογικών προϊόντων, εμπορία.</a:t>
            </a:r>
          </a:p>
          <a:p>
            <a:r>
              <a:rPr lang="el-GR" sz="1000"/>
              <a:t>Προγράμματα επιδοτήσεων βιολογικών καλλιεργειών.</a:t>
            </a:r>
          </a:p>
          <a:p>
            <a:pPr eaLnBrk="0" hangingPunct="0"/>
            <a:endParaRPr lang="el-GR" sz="1000"/>
          </a:p>
        </p:txBody>
      </p:sp>
      <p:sp>
        <p:nvSpPr>
          <p:cNvPr id="16393" name="Line 14"/>
          <p:cNvSpPr>
            <a:spLocks noChangeShapeType="1"/>
          </p:cNvSpPr>
          <p:nvPr/>
        </p:nvSpPr>
        <p:spPr bwMode="auto">
          <a:xfrm>
            <a:off x="692150" y="5745163"/>
            <a:ext cx="6165850" cy="0"/>
          </a:xfrm>
          <a:prstGeom prst="line">
            <a:avLst/>
          </a:prstGeom>
          <a:noFill/>
          <a:ln w="57150">
            <a:solidFill>
              <a:srgbClr val="669900"/>
            </a:solidFill>
            <a:round/>
            <a:headEnd/>
            <a:tailEnd/>
          </a:ln>
        </p:spPr>
        <p:txBody>
          <a:bodyPr/>
          <a:lstStyle/>
          <a:p>
            <a:endParaRPr lang="el-GR"/>
          </a:p>
        </p:txBody>
      </p:sp>
      <p:sp>
        <p:nvSpPr>
          <p:cNvPr id="16394" name="Rectangle 15"/>
          <p:cNvSpPr>
            <a:spLocks noChangeArrowheads="1"/>
          </p:cNvSpPr>
          <p:nvPr/>
        </p:nvSpPr>
        <p:spPr bwMode="auto">
          <a:xfrm>
            <a:off x="3751263" y="5313363"/>
            <a:ext cx="3106737" cy="396875"/>
          </a:xfrm>
          <a:prstGeom prst="rect">
            <a:avLst/>
          </a:prstGeom>
          <a:noFill/>
          <a:ln w="9525">
            <a:noFill/>
            <a:miter lim="800000"/>
            <a:headEnd/>
            <a:tailEnd/>
          </a:ln>
        </p:spPr>
        <p:txBody>
          <a:bodyPr wrap="none">
            <a:spAutoFit/>
          </a:bodyPr>
          <a:lstStyle/>
          <a:p>
            <a:r>
              <a:rPr lang="el-GR" sz="2000" b="1"/>
              <a:t>Βιολογικές Καλλιέργειες</a:t>
            </a:r>
          </a:p>
        </p:txBody>
      </p:sp>
      <p:sp>
        <p:nvSpPr>
          <p:cNvPr id="16395" name="Rectangle 16"/>
          <p:cNvSpPr>
            <a:spLocks noChangeArrowheads="1"/>
          </p:cNvSpPr>
          <p:nvPr/>
        </p:nvSpPr>
        <p:spPr bwMode="auto">
          <a:xfrm>
            <a:off x="620713" y="7753350"/>
            <a:ext cx="3284537" cy="1798638"/>
          </a:xfrm>
          <a:prstGeom prst="rect">
            <a:avLst/>
          </a:prstGeom>
          <a:noFill/>
          <a:ln w="9525">
            <a:noFill/>
            <a:miter lim="800000"/>
            <a:headEnd/>
            <a:tailEnd/>
          </a:ln>
        </p:spPr>
        <p:txBody>
          <a:bodyPr anchor="ctr">
            <a:spAutoFit/>
          </a:bodyPr>
          <a:lstStyle/>
          <a:p>
            <a:r>
              <a:rPr lang="el-GR" sz="1200" b="1" u="sng"/>
              <a:t>Συνοπτικό Πρόγραμμα</a:t>
            </a:r>
            <a:endParaRPr lang="el-GR" sz="1200"/>
          </a:p>
          <a:p>
            <a:endParaRPr lang="el-GR" sz="1000"/>
          </a:p>
          <a:p>
            <a:r>
              <a:rPr lang="el-GR" sz="1000"/>
              <a:t>Εσπεριδοειδή, Μηλοειδή, Πυρηνόκαρπα, Ακρόδρυα</a:t>
            </a:r>
            <a:br>
              <a:rPr lang="el-GR" sz="1000"/>
            </a:br>
            <a:r>
              <a:rPr lang="el-GR" sz="1000"/>
              <a:t>Εδαφοκλιματικές απαιτήσεις</a:t>
            </a:r>
            <a:br>
              <a:rPr lang="el-GR" sz="1000"/>
            </a:br>
            <a:r>
              <a:rPr lang="el-GR" sz="1000"/>
              <a:t>Εγκατάσταση δενδροκομείου </a:t>
            </a:r>
          </a:p>
          <a:p>
            <a:r>
              <a:rPr lang="el-GR" sz="1000"/>
              <a:t>Κλαδέματα – λιπάνσεις</a:t>
            </a:r>
          </a:p>
          <a:p>
            <a:r>
              <a:rPr lang="el-GR" sz="1000"/>
              <a:t>Μορφολογία, πολλαπλασιασμός, καλλιεργητικές φροντίδες</a:t>
            </a:r>
            <a:br>
              <a:rPr lang="el-GR" sz="1000"/>
            </a:br>
            <a:r>
              <a:rPr lang="el-GR" sz="1000"/>
              <a:t>Εχθροί - Ασθένειες και τρόποι αντιμετώπισής τους</a:t>
            </a:r>
          </a:p>
          <a:p>
            <a:r>
              <a:rPr lang="el-GR" sz="1000"/>
              <a:t>Τρόποι συγκομιδής και συσκευασίας</a:t>
            </a:r>
            <a:br>
              <a:rPr lang="el-GR" sz="1000"/>
            </a:br>
            <a:r>
              <a:rPr lang="el-GR" sz="1000"/>
              <a:t>Μέθοδοι συντήρησης</a:t>
            </a:r>
          </a:p>
        </p:txBody>
      </p:sp>
      <p:pic>
        <p:nvPicPr>
          <p:cNvPr id="16396" name="Picture 17" descr="DSC04376-300x225">
            <a:hlinkClick r:id="rId4"/>
          </p:cNvPr>
          <p:cNvPicPr>
            <a:picLocks noChangeAspect="1" noChangeArrowheads="1"/>
          </p:cNvPicPr>
          <p:nvPr/>
        </p:nvPicPr>
        <p:blipFill>
          <a:blip r:embed="rId5"/>
          <a:srcRect/>
          <a:stretch>
            <a:fillRect/>
          </a:stretch>
        </p:blipFill>
        <p:spPr bwMode="auto">
          <a:xfrm>
            <a:off x="4071938" y="7689850"/>
            <a:ext cx="2563812" cy="1922463"/>
          </a:xfrm>
          <a:prstGeom prst="rect">
            <a:avLst/>
          </a:prstGeom>
          <a:noFill/>
          <a:ln w="9525">
            <a:solidFill>
              <a:srgbClr val="669900"/>
            </a:solidFill>
            <a:miter lim="800000"/>
            <a:headEnd/>
            <a:tailEnd/>
          </a:ln>
        </p:spPr>
      </p:pic>
      <p:sp>
        <p:nvSpPr>
          <p:cNvPr id="16397" name="Rectangle 18"/>
          <p:cNvSpPr>
            <a:spLocks noChangeArrowheads="1"/>
          </p:cNvSpPr>
          <p:nvPr/>
        </p:nvSpPr>
        <p:spPr bwMode="auto">
          <a:xfrm>
            <a:off x="5084763" y="7113588"/>
            <a:ext cx="1773237" cy="396875"/>
          </a:xfrm>
          <a:prstGeom prst="rect">
            <a:avLst/>
          </a:prstGeom>
          <a:noFill/>
          <a:ln w="9525">
            <a:noFill/>
            <a:miter lim="800000"/>
            <a:headEnd/>
            <a:tailEnd/>
          </a:ln>
        </p:spPr>
        <p:txBody>
          <a:bodyPr wrap="none">
            <a:spAutoFit/>
          </a:bodyPr>
          <a:lstStyle/>
          <a:p>
            <a:r>
              <a:rPr lang="el-GR" sz="2000" b="1"/>
              <a:t>Δενδροκομία</a:t>
            </a:r>
          </a:p>
        </p:txBody>
      </p:sp>
      <p:sp>
        <p:nvSpPr>
          <p:cNvPr id="16398" name="Line 19"/>
          <p:cNvSpPr>
            <a:spLocks noChangeShapeType="1"/>
          </p:cNvSpPr>
          <p:nvPr/>
        </p:nvSpPr>
        <p:spPr bwMode="auto">
          <a:xfrm>
            <a:off x="692150" y="7545388"/>
            <a:ext cx="6165850" cy="0"/>
          </a:xfrm>
          <a:prstGeom prst="line">
            <a:avLst/>
          </a:prstGeom>
          <a:noFill/>
          <a:ln w="57150">
            <a:solidFill>
              <a:srgbClr val="669900"/>
            </a:solidFill>
            <a:round/>
            <a:headEnd/>
            <a:tailEnd/>
          </a:ln>
        </p:spPr>
        <p:txBody>
          <a:bodyPr/>
          <a:lstStyle/>
          <a:p>
            <a:endParaRPr lang="el-GR"/>
          </a:p>
        </p:txBody>
      </p:sp>
      <p:sp>
        <p:nvSpPr>
          <p:cNvPr id="16399" name="Rectangle 18"/>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16400" name="Text Box 19"/>
          <p:cNvSpPr txBox="1">
            <a:spLocks noChangeArrowheads="1"/>
          </p:cNvSpPr>
          <p:nvPr/>
        </p:nvSpPr>
        <p:spPr bwMode="auto">
          <a:xfrm>
            <a:off x="7938" y="9637713"/>
            <a:ext cx="254000" cy="244475"/>
          </a:xfrm>
          <a:prstGeom prst="rect">
            <a:avLst/>
          </a:prstGeom>
          <a:noFill/>
          <a:ln w="9525">
            <a:noFill/>
            <a:miter lim="800000"/>
            <a:headEnd/>
            <a:tailEnd/>
          </a:ln>
        </p:spPr>
        <p:txBody>
          <a:bodyPr wrap="none">
            <a:spAutoFit/>
          </a:bodyPr>
          <a:lstStyle/>
          <a:p>
            <a:r>
              <a:rPr lang="el-GR" sz="1000" b="1"/>
              <a:t>4</a:t>
            </a:r>
          </a:p>
        </p:txBody>
      </p:sp>
      <p:pic>
        <p:nvPicPr>
          <p:cNvPr id="16401" name="Picture 20" descr="assets_LARGE_t_189761_53619799"/>
          <p:cNvPicPr>
            <a:picLocks noChangeAspect="1" noChangeArrowheads="1"/>
          </p:cNvPicPr>
          <p:nvPr/>
        </p:nvPicPr>
        <p:blipFill>
          <a:blip r:embed="rId6"/>
          <a:srcRect/>
          <a:stretch>
            <a:fillRect/>
          </a:stretch>
        </p:blipFill>
        <p:spPr bwMode="auto">
          <a:xfrm>
            <a:off x="188913" y="3297238"/>
            <a:ext cx="2447925" cy="213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93738" y="625475"/>
            <a:ext cx="3743325" cy="2155825"/>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a:p>
          <a:p>
            <a:r>
              <a:rPr lang="el-GR" sz="1000"/>
              <a:t>Βιολογία και ανατομία σαλιγκαριών.</a:t>
            </a:r>
          </a:p>
          <a:p>
            <a:r>
              <a:rPr lang="el-GR" sz="1000"/>
              <a:t>Μελέτη εγκατάστασης και λειτουργίας εκτροφείου.</a:t>
            </a:r>
          </a:p>
          <a:p>
            <a:r>
              <a:rPr lang="el-GR" sz="1000"/>
              <a:t>Συστήματα εκτροφής (ανοιχτού τύπου, διχτυοκήπιο, θάλαμοι, τραπέζια). Τεχνικοοικονομικές μελέτες εκτροφείων.</a:t>
            </a:r>
          </a:p>
          <a:p>
            <a:r>
              <a:rPr lang="el-GR" sz="1000"/>
              <a:t>Διατροφή σαλιγκαριών. </a:t>
            </a:r>
          </a:p>
          <a:p>
            <a:r>
              <a:rPr lang="el-GR" sz="1000"/>
              <a:t>Αδειοδότηση εκτροφείου – Νομοθετικό πλαίσιο.</a:t>
            </a:r>
          </a:p>
          <a:p>
            <a:r>
              <a:rPr lang="el-GR" sz="1000"/>
              <a:t>Ποιοτικός έλεγχος – Τυποποίηση – Εμπορία.</a:t>
            </a:r>
          </a:p>
          <a:p>
            <a:r>
              <a:rPr lang="el-GR" sz="1000"/>
              <a:t>Μεταποίηση σαλιγκαριών (κονσέρβα, κατεψυγμένο, χαβιάρι, κρέμες).</a:t>
            </a:r>
          </a:p>
          <a:p>
            <a:endParaRPr lang="el-GR" sz="1000"/>
          </a:p>
          <a:p>
            <a:pPr eaLnBrk="0" hangingPunct="0"/>
            <a:endParaRPr lang="el-GR" sz="1000"/>
          </a:p>
        </p:txBody>
      </p:sp>
      <p:sp>
        <p:nvSpPr>
          <p:cNvPr id="17410" name="Rectangle 5"/>
          <p:cNvSpPr>
            <a:spLocks noChangeArrowheads="1"/>
          </p:cNvSpPr>
          <p:nvPr/>
        </p:nvSpPr>
        <p:spPr bwMode="auto">
          <a:xfrm>
            <a:off x="1979613" y="273050"/>
            <a:ext cx="4878387" cy="396875"/>
          </a:xfrm>
          <a:prstGeom prst="rect">
            <a:avLst/>
          </a:prstGeom>
          <a:noFill/>
          <a:ln w="9525">
            <a:noFill/>
            <a:miter lim="800000"/>
            <a:headEnd/>
            <a:tailEnd/>
          </a:ln>
        </p:spPr>
        <p:txBody>
          <a:bodyPr wrap="none">
            <a:spAutoFit/>
          </a:bodyPr>
          <a:lstStyle/>
          <a:p>
            <a:r>
              <a:rPr lang="el-GR" sz="2000" b="1"/>
              <a:t>Εκτροφή και Μεταποίηση Σαλιγκαριών</a:t>
            </a:r>
          </a:p>
        </p:txBody>
      </p:sp>
      <p:sp>
        <p:nvSpPr>
          <p:cNvPr id="17411" name="Line 6"/>
          <p:cNvSpPr>
            <a:spLocks noChangeShapeType="1"/>
          </p:cNvSpPr>
          <p:nvPr/>
        </p:nvSpPr>
        <p:spPr bwMode="auto">
          <a:xfrm>
            <a:off x="692150" y="631825"/>
            <a:ext cx="6165850" cy="0"/>
          </a:xfrm>
          <a:prstGeom prst="line">
            <a:avLst/>
          </a:prstGeom>
          <a:noFill/>
          <a:ln w="57150">
            <a:solidFill>
              <a:srgbClr val="669900"/>
            </a:solidFill>
            <a:round/>
            <a:headEnd/>
            <a:tailEnd/>
          </a:ln>
        </p:spPr>
        <p:txBody>
          <a:bodyPr/>
          <a:lstStyle/>
          <a:p>
            <a:endParaRPr lang="el-GR"/>
          </a:p>
        </p:txBody>
      </p:sp>
      <p:sp>
        <p:nvSpPr>
          <p:cNvPr id="17412" name="Rectangle 7"/>
          <p:cNvSpPr>
            <a:spLocks noChangeArrowheads="1"/>
          </p:cNvSpPr>
          <p:nvPr/>
        </p:nvSpPr>
        <p:spPr bwMode="auto">
          <a:xfrm>
            <a:off x="3573463" y="3297238"/>
            <a:ext cx="3095625" cy="1646237"/>
          </a:xfrm>
          <a:prstGeom prst="rect">
            <a:avLst/>
          </a:prstGeom>
          <a:noFill/>
          <a:ln w="9525">
            <a:noFill/>
            <a:miter lim="800000"/>
            <a:headEnd/>
            <a:tailEnd/>
          </a:ln>
        </p:spPr>
        <p:txBody>
          <a:bodyPr anchor="ctr">
            <a:spAutoFit/>
          </a:bodyPr>
          <a:lstStyle/>
          <a:p>
            <a:r>
              <a:rPr lang="el-GR" sz="1000"/>
              <a:t>  </a:t>
            </a:r>
            <a:r>
              <a:rPr lang="el-GR" sz="1200" b="1" u="sng"/>
              <a:t>Συνοπτικό Πρόγραμμα</a:t>
            </a:r>
          </a:p>
          <a:p>
            <a:r>
              <a:rPr lang="el-GR" sz="1000"/>
              <a:t>                                                                  </a:t>
            </a:r>
          </a:p>
          <a:p>
            <a:pPr eaLnBrk="0" hangingPunct="0"/>
            <a:r>
              <a:rPr lang="el-GR" sz="1000"/>
              <a:t>Η σημασία της ελιάς για την Ελλάδα. </a:t>
            </a:r>
          </a:p>
          <a:p>
            <a:pPr eaLnBrk="0" hangingPunct="0"/>
            <a:r>
              <a:rPr lang="el-GR" sz="1000"/>
              <a:t>Μορφολογία – ποικιλίες ελιάς. </a:t>
            </a:r>
          </a:p>
          <a:p>
            <a:pPr eaLnBrk="0" hangingPunct="0"/>
            <a:r>
              <a:rPr lang="el-GR" sz="1000"/>
              <a:t>Εγκατάσταση φυτείας – καλλιεργητικές φροντίδες (καλλιέργεια, έδαφος, άρδευση, λίπανση, κλάδεμα). </a:t>
            </a:r>
          </a:p>
          <a:p>
            <a:pPr eaLnBrk="0" hangingPunct="0"/>
            <a:r>
              <a:rPr lang="el-GR" sz="1000"/>
              <a:t>Εχθροί και ασθένειες. </a:t>
            </a:r>
          </a:p>
          <a:p>
            <a:pPr eaLnBrk="0" hangingPunct="0"/>
            <a:r>
              <a:rPr lang="el-GR" sz="1000"/>
              <a:t>Συγκομιδή (ελαιοποίηση λαδολιάς – διαλογή επιτραπέζιας). </a:t>
            </a:r>
          </a:p>
          <a:p>
            <a:pPr eaLnBrk="0" hangingPunct="0"/>
            <a:endParaRPr lang="el-GR" sz="1000"/>
          </a:p>
        </p:txBody>
      </p:sp>
      <p:pic>
        <p:nvPicPr>
          <p:cNvPr id="17413" name="Picture 8" descr="OliveGrowing1">
            <a:hlinkClick r:id="rId2"/>
          </p:cNvPr>
          <p:cNvPicPr>
            <a:picLocks noChangeAspect="1" noChangeArrowheads="1"/>
          </p:cNvPicPr>
          <p:nvPr/>
        </p:nvPicPr>
        <p:blipFill>
          <a:blip r:embed="rId3"/>
          <a:srcRect/>
          <a:stretch>
            <a:fillRect/>
          </a:stretch>
        </p:blipFill>
        <p:spPr bwMode="auto">
          <a:xfrm>
            <a:off x="647700" y="3297238"/>
            <a:ext cx="2349500" cy="1563687"/>
          </a:xfrm>
          <a:prstGeom prst="rect">
            <a:avLst/>
          </a:prstGeom>
          <a:noFill/>
          <a:ln w="9525">
            <a:solidFill>
              <a:srgbClr val="669900"/>
            </a:solidFill>
            <a:miter lim="800000"/>
            <a:headEnd/>
            <a:tailEnd/>
          </a:ln>
        </p:spPr>
      </p:pic>
      <p:sp>
        <p:nvSpPr>
          <p:cNvPr id="17414" name="Rectangle 10"/>
          <p:cNvSpPr>
            <a:spLocks noChangeArrowheads="1"/>
          </p:cNvSpPr>
          <p:nvPr/>
        </p:nvSpPr>
        <p:spPr bwMode="auto">
          <a:xfrm>
            <a:off x="5187950" y="2576513"/>
            <a:ext cx="1554163" cy="396875"/>
          </a:xfrm>
          <a:prstGeom prst="rect">
            <a:avLst/>
          </a:prstGeom>
          <a:noFill/>
          <a:ln w="9525">
            <a:noFill/>
            <a:miter lim="800000"/>
            <a:headEnd/>
            <a:tailEnd/>
          </a:ln>
        </p:spPr>
        <p:txBody>
          <a:bodyPr wrap="none">
            <a:spAutoFit/>
          </a:bodyPr>
          <a:lstStyle/>
          <a:p>
            <a:r>
              <a:rPr lang="el-GR" sz="2000" b="1"/>
              <a:t>Ελαιοκομία</a:t>
            </a:r>
          </a:p>
        </p:txBody>
      </p:sp>
      <p:sp>
        <p:nvSpPr>
          <p:cNvPr id="17415" name="Line 11"/>
          <p:cNvSpPr>
            <a:spLocks noChangeShapeType="1"/>
          </p:cNvSpPr>
          <p:nvPr/>
        </p:nvSpPr>
        <p:spPr bwMode="auto">
          <a:xfrm>
            <a:off x="692150" y="3008313"/>
            <a:ext cx="6165850" cy="0"/>
          </a:xfrm>
          <a:prstGeom prst="line">
            <a:avLst/>
          </a:prstGeom>
          <a:noFill/>
          <a:ln w="57150">
            <a:solidFill>
              <a:srgbClr val="669900"/>
            </a:solidFill>
            <a:round/>
            <a:headEnd/>
            <a:tailEnd/>
          </a:ln>
        </p:spPr>
        <p:txBody>
          <a:bodyPr/>
          <a:lstStyle/>
          <a:p>
            <a:endParaRPr lang="el-GR"/>
          </a:p>
        </p:txBody>
      </p:sp>
      <p:sp>
        <p:nvSpPr>
          <p:cNvPr id="17416" name="Rectangle 12"/>
          <p:cNvSpPr>
            <a:spLocks noChangeArrowheads="1"/>
          </p:cNvSpPr>
          <p:nvPr/>
        </p:nvSpPr>
        <p:spPr bwMode="auto">
          <a:xfrm>
            <a:off x="647700" y="5600700"/>
            <a:ext cx="3429000" cy="3475038"/>
          </a:xfrm>
          <a:prstGeom prst="rect">
            <a:avLst/>
          </a:prstGeom>
          <a:noFill/>
          <a:ln w="9525">
            <a:noFill/>
            <a:miter lim="800000"/>
            <a:headEnd/>
            <a:tailEnd/>
          </a:ln>
        </p:spPr>
        <p:txBody>
          <a:bodyPr anchor="ctr">
            <a:spAutoFit/>
          </a:bodyPr>
          <a:lstStyle/>
          <a:p>
            <a:r>
              <a:rPr lang="el-GR" sz="1000"/>
              <a:t>   </a:t>
            </a:r>
            <a:r>
              <a:rPr lang="el-GR" sz="1200" b="1" u="sng"/>
              <a:t>Συνοπτικό Πρόγραμμα</a:t>
            </a:r>
          </a:p>
          <a:p>
            <a:endParaRPr lang="el-GR" sz="1000"/>
          </a:p>
          <a:p>
            <a:r>
              <a:rPr lang="el-GR" sz="1000"/>
              <a:t>Καλλιεργούμενα και αυτοφυή μανιτάρια: είδη, διαιτητικές-φαρμακευτικές ιδιότητες, και αναγνώριση αυτοφυών</a:t>
            </a:r>
            <a:br>
              <a:rPr lang="el-GR" sz="1000"/>
            </a:br>
            <a:r>
              <a:rPr lang="el-GR" sz="1000"/>
              <a:t>Βιολογία, στάδια ανάπτυξης και συνθήκες καλλιέργειας μανιταριών (γένη Agaricus, Pleurotus, Lentinula κλπ.)</a:t>
            </a:r>
            <a:br>
              <a:rPr lang="el-GR" sz="1000"/>
            </a:br>
            <a:r>
              <a:rPr lang="el-GR" sz="1000"/>
              <a:t>Υποστρώματα καλλιέργειας μανιταριών και τεχνική παρασκευής τους</a:t>
            </a:r>
            <a:br>
              <a:rPr lang="el-GR" sz="1000"/>
            </a:br>
            <a:r>
              <a:rPr lang="el-GR" sz="1000"/>
              <a:t>Πολλαπλασιαστικό υλικό μανιταριών και διαδικασία παρασκευής του</a:t>
            </a:r>
            <a:br>
              <a:rPr lang="el-GR" sz="1000"/>
            </a:br>
            <a:r>
              <a:rPr lang="el-GR" sz="1000"/>
              <a:t>Μέθοδοι και διαδικασία παραγωγής μανιταριών σε ελεγχόμενες συνθήκες (Agaricus, Pleurotus, Lentinula κλπ.)</a:t>
            </a:r>
            <a:br>
              <a:rPr lang="el-GR" sz="1000"/>
            </a:br>
            <a:r>
              <a:rPr lang="el-GR" sz="1000"/>
              <a:t>Καλλιέργεια μανιταριών σε μη ελεγχόμενες συνθήκες: το παράδειγμα της τρούφας (Tuber spp.)</a:t>
            </a:r>
            <a:br>
              <a:rPr lang="el-GR" sz="1000"/>
            </a:br>
            <a:r>
              <a:rPr lang="el-GR" sz="1000"/>
              <a:t>Εχθροί-ασθένειες μανιταριών και μέτρα αντιμετώπισης τους</a:t>
            </a:r>
            <a:br>
              <a:rPr lang="el-GR" sz="1000"/>
            </a:br>
            <a:r>
              <a:rPr lang="el-GR" sz="1000"/>
              <a:t>Συγκομιδή, συντήρηση, συσκευασία, μεταποίηση, εμπορία</a:t>
            </a:r>
            <a:br>
              <a:rPr lang="el-GR" sz="1000"/>
            </a:br>
            <a:r>
              <a:rPr lang="el-GR" sz="1000"/>
              <a:t>Οικονομικά στοιχεία εκμετάλλευσης</a:t>
            </a:r>
          </a:p>
          <a:p>
            <a:r>
              <a:rPr lang="el-GR" sz="1000"/>
              <a:t>Συνταγές μαγειρικής διαφόρων ειδών καλλιεργούμενων και αυτοφυών μανιταριών</a:t>
            </a:r>
          </a:p>
        </p:txBody>
      </p:sp>
      <p:pic>
        <p:nvPicPr>
          <p:cNvPr id="17417" name="Picture 13" descr="Lent-Basidiocarps-300x294">
            <a:hlinkClick r:id="rId4"/>
          </p:cNvPr>
          <p:cNvPicPr>
            <a:picLocks noChangeAspect="1" noChangeArrowheads="1"/>
          </p:cNvPicPr>
          <p:nvPr/>
        </p:nvPicPr>
        <p:blipFill>
          <a:blip r:embed="rId5"/>
          <a:srcRect/>
          <a:stretch>
            <a:fillRect/>
          </a:stretch>
        </p:blipFill>
        <p:spPr bwMode="auto">
          <a:xfrm>
            <a:off x="4221163" y="6040438"/>
            <a:ext cx="2563812" cy="2513012"/>
          </a:xfrm>
          <a:prstGeom prst="rect">
            <a:avLst/>
          </a:prstGeom>
          <a:noFill/>
          <a:ln w="9525">
            <a:solidFill>
              <a:srgbClr val="669900"/>
            </a:solidFill>
            <a:miter lim="800000"/>
            <a:headEnd/>
            <a:tailEnd/>
          </a:ln>
        </p:spPr>
      </p:pic>
      <p:sp>
        <p:nvSpPr>
          <p:cNvPr id="17418" name="Rectangle 14"/>
          <p:cNvSpPr>
            <a:spLocks noChangeArrowheads="1"/>
          </p:cNvSpPr>
          <p:nvPr/>
        </p:nvSpPr>
        <p:spPr bwMode="auto">
          <a:xfrm>
            <a:off x="3644900" y="5060950"/>
            <a:ext cx="3078163" cy="396875"/>
          </a:xfrm>
          <a:prstGeom prst="rect">
            <a:avLst/>
          </a:prstGeom>
          <a:noFill/>
          <a:ln w="9525">
            <a:noFill/>
            <a:miter lim="800000"/>
            <a:headEnd/>
            <a:tailEnd/>
          </a:ln>
        </p:spPr>
        <p:txBody>
          <a:bodyPr wrap="none">
            <a:spAutoFit/>
          </a:bodyPr>
          <a:lstStyle/>
          <a:p>
            <a:r>
              <a:rPr lang="el-GR" sz="2000" b="1"/>
              <a:t>Καλλιέργεια μανιταριών</a:t>
            </a:r>
          </a:p>
        </p:txBody>
      </p:sp>
      <p:sp>
        <p:nvSpPr>
          <p:cNvPr id="17419" name="Line 15"/>
          <p:cNvSpPr>
            <a:spLocks noChangeShapeType="1"/>
          </p:cNvSpPr>
          <p:nvPr/>
        </p:nvSpPr>
        <p:spPr bwMode="auto">
          <a:xfrm>
            <a:off x="692150" y="5457825"/>
            <a:ext cx="6165850" cy="0"/>
          </a:xfrm>
          <a:prstGeom prst="line">
            <a:avLst/>
          </a:prstGeom>
          <a:noFill/>
          <a:ln w="57150">
            <a:solidFill>
              <a:srgbClr val="669900"/>
            </a:solidFill>
            <a:round/>
            <a:headEnd/>
            <a:tailEnd/>
          </a:ln>
        </p:spPr>
        <p:txBody>
          <a:bodyPr/>
          <a:lstStyle/>
          <a:p>
            <a:endParaRPr lang="el-GR"/>
          </a:p>
        </p:txBody>
      </p:sp>
      <p:pic>
        <p:nvPicPr>
          <p:cNvPr id="17420" name="Picture 13" descr="%CE%A3%CE%B1%CE%BB%CE%B9%CE%B3%CE%BA%CE%AC%CF%81%CE%B9%CE%B1"/>
          <p:cNvPicPr>
            <a:picLocks noChangeAspect="1" noChangeArrowheads="1"/>
          </p:cNvPicPr>
          <p:nvPr/>
        </p:nvPicPr>
        <p:blipFill>
          <a:blip r:embed="rId6"/>
          <a:srcRect/>
          <a:stretch>
            <a:fillRect/>
          </a:stretch>
        </p:blipFill>
        <p:spPr bwMode="auto">
          <a:xfrm>
            <a:off x="4508500" y="920750"/>
            <a:ext cx="2035175" cy="1524000"/>
          </a:xfrm>
          <a:prstGeom prst="rect">
            <a:avLst/>
          </a:prstGeom>
          <a:noFill/>
          <a:ln w="9525">
            <a:solidFill>
              <a:srgbClr val="669900"/>
            </a:solidFill>
            <a:miter lim="800000"/>
            <a:headEnd/>
            <a:tailEnd/>
          </a:ln>
        </p:spPr>
      </p:pic>
      <p:sp>
        <p:nvSpPr>
          <p:cNvPr id="17421" name="Rectangle 14"/>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17422" name="Text Box 15"/>
          <p:cNvSpPr txBox="1">
            <a:spLocks noChangeArrowheads="1"/>
          </p:cNvSpPr>
          <p:nvPr/>
        </p:nvSpPr>
        <p:spPr bwMode="auto">
          <a:xfrm>
            <a:off x="6559550" y="9637713"/>
            <a:ext cx="254000" cy="244475"/>
          </a:xfrm>
          <a:prstGeom prst="rect">
            <a:avLst/>
          </a:prstGeom>
          <a:noFill/>
          <a:ln w="9525">
            <a:noFill/>
            <a:miter lim="800000"/>
            <a:headEnd/>
            <a:tailEnd/>
          </a:ln>
        </p:spPr>
        <p:txBody>
          <a:bodyPr wrap="none">
            <a:spAutoFit/>
          </a:bodyPr>
          <a:lstStyle/>
          <a:p>
            <a:r>
              <a:rPr lang="el-GR" sz="1000" b="1"/>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3213100" y="1082675"/>
            <a:ext cx="3454400" cy="1493838"/>
          </a:xfrm>
          <a:prstGeom prst="rect">
            <a:avLst/>
          </a:prstGeom>
          <a:noFill/>
          <a:ln w="9525">
            <a:noFill/>
            <a:miter lim="800000"/>
            <a:headEnd/>
            <a:tailEnd/>
          </a:ln>
        </p:spPr>
        <p:txBody>
          <a:bodyPr wrap="none" anchor="ctr">
            <a:spAutoFit/>
          </a:bodyPr>
          <a:lstStyle/>
          <a:p>
            <a:r>
              <a:rPr lang="el-GR" sz="1200" b="1" u="sng"/>
              <a:t>Συνοπτικό Πρόγραμμα</a:t>
            </a:r>
          </a:p>
          <a:p>
            <a:endParaRPr lang="el-GR" sz="1000"/>
          </a:p>
          <a:p>
            <a:r>
              <a:rPr lang="el-GR" sz="1000"/>
              <a:t>Εισαγωγή σε βασικές έννοιες της αρχιτεκτονικής τοπίου.</a:t>
            </a:r>
            <a:br>
              <a:rPr lang="el-GR" sz="1000"/>
            </a:br>
            <a:r>
              <a:rPr lang="el-GR" sz="1000"/>
              <a:t>Σύνταξη κηποτεχνικής μελέτης.</a:t>
            </a:r>
            <a:br>
              <a:rPr lang="el-GR" sz="1000"/>
            </a:br>
            <a:r>
              <a:rPr lang="el-GR" sz="1000"/>
              <a:t>Φυτά κηποτεχνίας, χλοοτάπητες.</a:t>
            </a:r>
            <a:br>
              <a:rPr lang="el-GR" sz="1000"/>
            </a:br>
            <a:r>
              <a:rPr lang="el-GR" sz="1000"/>
              <a:t>Έργα πρασίνου με ιδιαίτερες απαιτήσεις.</a:t>
            </a:r>
            <a:br>
              <a:rPr lang="el-GR" sz="1000"/>
            </a:br>
            <a:r>
              <a:rPr lang="el-GR" sz="1000"/>
              <a:t>Κατασκευές, υλικά, συντήρηση κηποτεχνικών εφαρμογών.</a:t>
            </a:r>
            <a:br>
              <a:rPr lang="el-GR" sz="1000"/>
            </a:br>
            <a:r>
              <a:rPr lang="el-GR" sz="1000"/>
              <a:t>Φυτικό υλικό στην αρχιτεκτονική εσωτερικών χώρων.</a:t>
            </a:r>
            <a:br>
              <a:rPr lang="el-GR" sz="1000"/>
            </a:br>
            <a:r>
              <a:rPr lang="el-GR" sz="1000"/>
              <a:t>Εφαρμογές H/Y στην Κηποτεχνία.</a:t>
            </a:r>
          </a:p>
        </p:txBody>
      </p:sp>
      <p:pic>
        <p:nvPicPr>
          <p:cNvPr id="18434" name="Picture 5" descr="Garden-300x225">
            <a:hlinkClick r:id="rId2"/>
          </p:cNvPr>
          <p:cNvPicPr>
            <a:picLocks noChangeAspect="1" noChangeArrowheads="1"/>
          </p:cNvPicPr>
          <p:nvPr/>
        </p:nvPicPr>
        <p:blipFill>
          <a:blip r:embed="rId3"/>
          <a:srcRect/>
          <a:stretch>
            <a:fillRect/>
          </a:stretch>
        </p:blipFill>
        <p:spPr bwMode="auto">
          <a:xfrm>
            <a:off x="504825" y="942975"/>
            <a:ext cx="2563813" cy="1922463"/>
          </a:xfrm>
          <a:prstGeom prst="rect">
            <a:avLst/>
          </a:prstGeom>
          <a:noFill/>
          <a:ln w="9525">
            <a:solidFill>
              <a:srgbClr val="669900"/>
            </a:solidFill>
            <a:miter lim="800000"/>
            <a:headEnd/>
            <a:tailEnd/>
          </a:ln>
        </p:spPr>
      </p:pic>
      <p:sp>
        <p:nvSpPr>
          <p:cNvPr id="18435" name="Line 6"/>
          <p:cNvSpPr>
            <a:spLocks noChangeShapeType="1"/>
          </p:cNvSpPr>
          <p:nvPr/>
        </p:nvSpPr>
        <p:spPr bwMode="auto">
          <a:xfrm>
            <a:off x="692150" y="560388"/>
            <a:ext cx="6165850" cy="0"/>
          </a:xfrm>
          <a:prstGeom prst="line">
            <a:avLst/>
          </a:prstGeom>
          <a:noFill/>
          <a:ln w="57150">
            <a:solidFill>
              <a:srgbClr val="669900"/>
            </a:solidFill>
            <a:round/>
            <a:headEnd/>
            <a:tailEnd/>
          </a:ln>
        </p:spPr>
        <p:txBody>
          <a:bodyPr/>
          <a:lstStyle/>
          <a:p>
            <a:endParaRPr lang="el-GR"/>
          </a:p>
        </p:txBody>
      </p:sp>
      <p:sp>
        <p:nvSpPr>
          <p:cNvPr id="18436" name="Rectangle 7"/>
          <p:cNvSpPr>
            <a:spLocks noChangeArrowheads="1"/>
          </p:cNvSpPr>
          <p:nvPr/>
        </p:nvSpPr>
        <p:spPr bwMode="auto">
          <a:xfrm>
            <a:off x="5121275" y="128588"/>
            <a:ext cx="1620838" cy="396875"/>
          </a:xfrm>
          <a:prstGeom prst="rect">
            <a:avLst/>
          </a:prstGeom>
          <a:noFill/>
          <a:ln w="9525">
            <a:noFill/>
            <a:miter lim="800000"/>
            <a:headEnd/>
            <a:tailEnd/>
          </a:ln>
        </p:spPr>
        <p:txBody>
          <a:bodyPr wrap="none">
            <a:spAutoFit/>
          </a:bodyPr>
          <a:lstStyle/>
          <a:p>
            <a:r>
              <a:rPr lang="el-GR" sz="2000" b="1"/>
              <a:t>Κηποτεχνία</a:t>
            </a:r>
          </a:p>
        </p:txBody>
      </p:sp>
      <p:sp>
        <p:nvSpPr>
          <p:cNvPr id="18437" name="Rectangle 8"/>
          <p:cNvSpPr>
            <a:spLocks noChangeArrowheads="1"/>
          </p:cNvSpPr>
          <p:nvPr/>
        </p:nvSpPr>
        <p:spPr bwMode="auto">
          <a:xfrm>
            <a:off x="260350" y="3711575"/>
            <a:ext cx="6337300" cy="2554288"/>
          </a:xfrm>
          <a:prstGeom prst="rect">
            <a:avLst/>
          </a:prstGeom>
          <a:noFill/>
          <a:ln w="9525">
            <a:noFill/>
            <a:miter lim="800000"/>
            <a:headEnd/>
            <a:tailEnd/>
          </a:ln>
        </p:spPr>
        <p:txBody>
          <a:bodyPr anchor="ctr">
            <a:spAutoFit/>
          </a:bodyPr>
          <a:lstStyle/>
          <a:p>
            <a:r>
              <a:rPr lang="el-GR" sz="1000"/>
              <a:t> </a:t>
            </a:r>
            <a:r>
              <a:rPr lang="el-GR" sz="1000" b="1" u="sng"/>
              <a:t>Συνοπτικό Πρόγραμμα</a:t>
            </a:r>
            <a:endParaRPr lang="el-GR" sz="1000"/>
          </a:p>
          <a:p>
            <a:r>
              <a:rPr lang="el-GR" sz="1000"/>
              <a:t>Γενικά στοιχεία λαχανοκομίας</a:t>
            </a:r>
            <a:r>
              <a:rPr lang="en-US" sz="1000"/>
              <a:t> (</a:t>
            </a:r>
            <a:r>
              <a:rPr lang="el-GR" sz="1000"/>
              <a:t>Εισαγωγικές έννοιες</a:t>
            </a:r>
            <a:r>
              <a:rPr lang="en-US" sz="1000"/>
              <a:t>: </a:t>
            </a:r>
            <a:r>
              <a:rPr lang="el-GR" sz="1000"/>
              <a:t>ταξινόμηση των λαχανικών, κλίμα, έδαφος, λίπανση, σχεδιασμός λαχανόκηπου</a:t>
            </a:r>
            <a:r>
              <a:rPr lang="en-US" sz="1000"/>
              <a:t>).</a:t>
            </a:r>
          </a:p>
          <a:p>
            <a:r>
              <a:rPr lang="el-GR" sz="1000"/>
              <a:t>Πολλαπλασιασμός των λαχανικών: τρόποι πολλαπλασιασμού, συλλογή σπόρων, συντήρηση σπόρων, σπορείο και μεταφύτευση</a:t>
            </a:r>
            <a:r>
              <a:rPr lang="en-US" sz="1000"/>
              <a:t>.</a:t>
            </a:r>
            <a:endParaRPr lang="el-GR" sz="1000"/>
          </a:p>
          <a:p>
            <a:r>
              <a:rPr lang="el-GR" sz="1000"/>
              <a:t>Σταυρανθή λαχανικά: λάχανο, λάχανο Βρυξελλών, κουνουπίδι και μπρόκολο</a:t>
            </a:r>
            <a:r>
              <a:rPr lang="en-US" sz="1000"/>
              <a:t>.</a:t>
            </a:r>
            <a:endParaRPr lang="el-GR" sz="1000"/>
          </a:p>
          <a:p>
            <a:r>
              <a:rPr lang="el-GR" sz="1000"/>
              <a:t>Φυλλώδη λαχανικά: μαρούλι, σέσκουλο, αντίδι, ραδίκι και σπανάκι</a:t>
            </a:r>
            <a:r>
              <a:rPr lang="en-US" sz="1000"/>
              <a:t>.</a:t>
            </a:r>
            <a:endParaRPr lang="el-GR" sz="1000"/>
          </a:p>
          <a:p>
            <a:r>
              <a:rPr lang="el-GR" sz="1000"/>
              <a:t>Αρωματικά λαχανικά: άνιθος, μάραθος, μαϊντανός, σέλινο και σελινόριζα</a:t>
            </a:r>
            <a:r>
              <a:rPr lang="en-US" sz="1000"/>
              <a:t>.</a:t>
            </a:r>
            <a:endParaRPr lang="el-GR" sz="1000"/>
          </a:p>
          <a:p>
            <a:r>
              <a:rPr lang="el-GR" sz="1000"/>
              <a:t>Βολβώδη λαχανικά: κρεμμύδι, χλωρά κρεμμυδάκια, σκόρδο, </a:t>
            </a:r>
            <a:endParaRPr lang="en-US" sz="1000"/>
          </a:p>
          <a:p>
            <a:r>
              <a:rPr lang="el-GR" sz="1000"/>
              <a:t>χλωρά σκορδάκια και πράσο</a:t>
            </a:r>
            <a:r>
              <a:rPr lang="en-US" sz="1000"/>
              <a:t>.</a:t>
            </a:r>
            <a:endParaRPr lang="el-GR" sz="1000"/>
          </a:p>
          <a:p>
            <a:r>
              <a:rPr lang="el-GR" sz="1000"/>
              <a:t>Ριζώδη λαχανικά: καρότο, παντζάρι, ραπάνι και γλυκοπατάτα</a:t>
            </a:r>
            <a:r>
              <a:rPr lang="en-US" sz="1000"/>
              <a:t>.</a:t>
            </a:r>
            <a:endParaRPr lang="el-GR" sz="1000"/>
          </a:p>
          <a:p>
            <a:r>
              <a:rPr lang="el-GR" sz="1000"/>
              <a:t>Ψυχανθή λαχανικά: αρακάς, κουκί και φασολάκι</a:t>
            </a:r>
            <a:r>
              <a:rPr lang="en-US" sz="1000"/>
              <a:t>.</a:t>
            </a:r>
            <a:endParaRPr lang="el-GR" sz="1000"/>
          </a:p>
          <a:p>
            <a:r>
              <a:rPr lang="el-GR" sz="1000"/>
              <a:t>Μαλαχώδη λαχανικά: μπάμια</a:t>
            </a:r>
            <a:r>
              <a:rPr lang="en-US" sz="1000"/>
              <a:t>.</a:t>
            </a:r>
            <a:endParaRPr lang="el-GR" sz="1000"/>
          </a:p>
          <a:p>
            <a:r>
              <a:rPr lang="el-GR" sz="1000"/>
              <a:t>Σολανώδη λαχανικά: τομάτα, πιπεριά, μελιτζάνα και πατάτα</a:t>
            </a:r>
            <a:r>
              <a:rPr lang="en-US" sz="1000"/>
              <a:t>.</a:t>
            </a:r>
            <a:endParaRPr lang="el-GR" sz="1000"/>
          </a:p>
          <a:p>
            <a:r>
              <a:rPr lang="el-GR" sz="1000"/>
              <a:t>Κολοκυθοειδή λαχανικά: κολοκύθι, αγγούρι, καρπούζι και πεπόνι</a:t>
            </a:r>
            <a:r>
              <a:rPr lang="en-US" sz="1000"/>
              <a:t>.</a:t>
            </a:r>
            <a:endParaRPr lang="el-GR" sz="1000"/>
          </a:p>
          <a:p>
            <a:r>
              <a:rPr lang="el-GR" sz="1000"/>
              <a:t>Πολυετή λαχανικά: αγκινάρα, σπαράγγι και φράουλα</a:t>
            </a:r>
            <a:r>
              <a:rPr lang="en-US" sz="1000"/>
              <a:t>.</a:t>
            </a:r>
            <a:endParaRPr lang="el-GR" sz="1000"/>
          </a:p>
        </p:txBody>
      </p:sp>
      <p:sp>
        <p:nvSpPr>
          <p:cNvPr id="18438" name="Rectangle 11"/>
          <p:cNvSpPr>
            <a:spLocks noChangeArrowheads="1"/>
          </p:cNvSpPr>
          <p:nvPr/>
        </p:nvSpPr>
        <p:spPr bwMode="auto">
          <a:xfrm>
            <a:off x="4956175" y="3043238"/>
            <a:ext cx="1785938" cy="396875"/>
          </a:xfrm>
          <a:prstGeom prst="rect">
            <a:avLst/>
          </a:prstGeom>
          <a:noFill/>
          <a:ln w="9525">
            <a:noFill/>
            <a:miter lim="800000"/>
            <a:headEnd/>
            <a:tailEnd/>
          </a:ln>
        </p:spPr>
        <p:txBody>
          <a:bodyPr wrap="none">
            <a:spAutoFit/>
          </a:bodyPr>
          <a:lstStyle/>
          <a:p>
            <a:r>
              <a:rPr lang="el-GR" sz="2000" b="1"/>
              <a:t>Λαχανοκομία</a:t>
            </a:r>
          </a:p>
        </p:txBody>
      </p:sp>
      <p:sp>
        <p:nvSpPr>
          <p:cNvPr id="18439" name="Line 12"/>
          <p:cNvSpPr>
            <a:spLocks noChangeShapeType="1"/>
          </p:cNvSpPr>
          <p:nvPr/>
        </p:nvSpPr>
        <p:spPr bwMode="auto">
          <a:xfrm>
            <a:off x="692150" y="3440113"/>
            <a:ext cx="6165850" cy="0"/>
          </a:xfrm>
          <a:prstGeom prst="line">
            <a:avLst/>
          </a:prstGeom>
          <a:noFill/>
          <a:ln w="57150">
            <a:solidFill>
              <a:srgbClr val="669900"/>
            </a:solidFill>
            <a:round/>
            <a:headEnd/>
            <a:tailEnd/>
          </a:ln>
        </p:spPr>
        <p:txBody>
          <a:bodyPr/>
          <a:lstStyle/>
          <a:p>
            <a:endParaRPr lang="el-GR"/>
          </a:p>
        </p:txBody>
      </p:sp>
      <p:sp>
        <p:nvSpPr>
          <p:cNvPr id="18440" name="Rectangle 16"/>
          <p:cNvSpPr>
            <a:spLocks noChangeArrowheads="1"/>
          </p:cNvSpPr>
          <p:nvPr/>
        </p:nvSpPr>
        <p:spPr bwMode="auto">
          <a:xfrm>
            <a:off x="3114675" y="7040563"/>
            <a:ext cx="3743325" cy="2133600"/>
          </a:xfrm>
          <a:prstGeom prst="rect">
            <a:avLst/>
          </a:prstGeom>
          <a:noFill/>
          <a:ln w="9525">
            <a:noFill/>
            <a:miter lim="800000"/>
            <a:headEnd/>
            <a:tailEnd/>
          </a:ln>
        </p:spPr>
        <p:txBody>
          <a:bodyPr anchor="ctr">
            <a:spAutoFit/>
          </a:bodyPr>
          <a:lstStyle/>
          <a:p>
            <a:r>
              <a:rPr lang="el-GR" sz="1200" b="1" u="sng"/>
              <a:t>Συνοπτικό Πρόγραμμα</a:t>
            </a:r>
          </a:p>
          <a:p>
            <a:pPr eaLnBrk="0" hangingPunct="0">
              <a:buFontTx/>
              <a:buChar char="•"/>
            </a:pPr>
            <a:endParaRPr lang="el-GR" sz="1200"/>
          </a:p>
          <a:p>
            <a:pPr eaLnBrk="0" hangingPunct="0"/>
            <a:r>
              <a:rPr lang="el-GR" sz="1000"/>
              <a:t>Η μελισσοκομία στην Ελλάδα και τον κόσμο. </a:t>
            </a:r>
          </a:p>
          <a:p>
            <a:pPr eaLnBrk="0" hangingPunct="0"/>
            <a:r>
              <a:rPr lang="el-GR" sz="1000"/>
              <a:t>Δομή και λειτουργία του εντόμου,  συμπεριφορά και βιοοικολογία της μέλισσας και εφαρμογή τους στην μελισσοκομική πράξη. </a:t>
            </a:r>
          </a:p>
          <a:p>
            <a:pPr eaLnBrk="0" hangingPunct="0"/>
            <a:r>
              <a:rPr lang="el-GR" sz="1000"/>
              <a:t>Μελισσοκομική χλωρίδα, τεχνίτη διατροφή. </a:t>
            </a:r>
          </a:p>
          <a:p>
            <a:pPr eaLnBrk="0" hangingPunct="0"/>
            <a:r>
              <a:rPr lang="el-GR" sz="1000"/>
              <a:t>Παραγωγή βασιλισσών, εχθροί, ασθένειες, δηλητηριάσεις μελισσών. </a:t>
            </a:r>
          </a:p>
          <a:p>
            <a:pPr eaLnBrk="0" hangingPunct="0"/>
            <a:r>
              <a:rPr lang="el-GR" sz="1000"/>
              <a:t>Τα προϊόντα της κυψέλης, εγκατάσταση και λειτουργία μελισσοκομικής μονάδας. </a:t>
            </a:r>
          </a:p>
          <a:p>
            <a:pPr eaLnBrk="0" hangingPunct="0"/>
            <a:r>
              <a:rPr lang="el-GR" sz="1000"/>
              <a:t>Επιδοτήσεις και ενισχύσεις στη μελισσοκομία. </a:t>
            </a:r>
          </a:p>
          <a:p>
            <a:pPr eaLnBrk="0" hangingPunct="0"/>
            <a:endParaRPr lang="el-GR" sz="1000"/>
          </a:p>
        </p:txBody>
      </p:sp>
      <p:pic>
        <p:nvPicPr>
          <p:cNvPr id="18441" name="Picture 17" descr="bees-300x201">
            <a:hlinkClick r:id="rId4"/>
          </p:cNvPr>
          <p:cNvPicPr>
            <a:picLocks noChangeAspect="1" noChangeArrowheads="1"/>
          </p:cNvPicPr>
          <p:nvPr/>
        </p:nvPicPr>
        <p:blipFill>
          <a:blip r:embed="rId5"/>
          <a:srcRect/>
          <a:stretch>
            <a:fillRect/>
          </a:stretch>
        </p:blipFill>
        <p:spPr bwMode="auto">
          <a:xfrm>
            <a:off x="404813" y="7329488"/>
            <a:ext cx="2563812" cy="1717675"/>
          </a:xfrm>
          <a:prstGeom prst="rect">
            <a:avLst/>
          </a:prstGeom>
          <a:noFill/>
          <a:ln w="9525">
            <a:solidFill>
              <a:srgbClr val="669900"/>
            </a:solidFill>
            <a:miter lim="800000"/>
            <a:headEnd/>
            <a:tailEnd/>
          </a:ln>
        </p:spPr>
      </p:pic>
      <p:sp>
        <p:nvSpPr>
          <p:cNvPr id="18442" name="Rectangle 19"/>
          <p:cNvSpPr>
            <a:spLocks noChangeArrowheads="1"/>
          </p:cNvSpPr>
          <p:nvPr/>
        </p:nvSpPr>
        <p:spPr bwMode="auto">
          <a:xfrm>
            <a:off x="4868863" y="6356350"/>
            <a:ext cx="1906587" cy="396875"/>
          </a:xfrm>
          <a:prstGeom prst="rect">
            <a:avLst/>
          </a:prstGeom>
          <a:noFill/>
          <a:ln w="9525">
            <a:noFill/>
            <a:miter lim="800000"/>
            <a:headEnd/>
            <a:tailEnd/>
          </a:ln>
        </p:spPr>
        <p:txBody>
          <a:bodyPr wrap="none">
            <a:spAutoFit/>
          </a:bodyPr>
          <a:lstStyle/>
          <a:p>
            <a:r>
              <a:rPr lang="el-GR" sz="2000" b="1"/>
              <a:t>Μελισσοκομία</a:t>
            </a:r>
          </a:p>
        </p:txBody>
      </p:sp>
      <p:sp>
        <p:nvSpPr>
          <p:cNvPr id="18443" name="Line 20"/>
          <p:cNvSpPr>
            <a:spLocks noChangeShapeType="1"/>
          </p:cNvSpPr>
          <p:nvPr/>
        </p:nvSpPr>
        <p:spPr bwMode="auto">
          <a:xfrm>
            <a:off x="692150" y="6753225"/>
            <a:ext cx="6165850" cy="0"/>
          </a:xfrm>
          <a:prstGeom prst="line">
            <a:avLst/>
          </a:prstGeom>
          <a:noFill/>
          <a:ln w="57150">
            <a:solidFill>
              <a:srgbClr val="669900"/>
            </a:solidFill>
            <a:round/>
            <a:headEnd/>
            <a:tailEnd/>
          </a:ln>
        </p:spPr>
        <p:txBody>
          <a:bodyPr/>
          <a:lstStyle/>
          <a:p>
            <a:endParaRPr lang="el-GR"/>
          </a:p>
        </p:txBody>
      </p:sp>
      <p:sp>
        <p:nvSpPr>
          <p:cNvPr id="18444" name="Rectangle 14"/>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18445" name="Text Box 15"/>
          <p:cNvSpPr txBox="1">
            <a:spLocks noChangeArrowheads="1"/>
          </p:cNvSpPr>
          <p:nvPr/>
        </p:nvSpPr>
        <p:spPr bwMode="auto">
          <a:xfrm>
            <a:off x="7938" y="9637713"/>
            <a:ext cx="254000" cy="244475"/>
          </a:xfrm>
          <a:prstGeom prst="rect">
            <a:avLst/>
          </a:prstGeom>
          <a:noFill/>
          <a:ln w="9525">
            <a:noFill/>
            <a:miter lim="800000"/>
            <a:headEnd/>
            <a:tailEnd/>
          </a:ln>
        </p:spPr>
        <p:txBody>
          <a:bodyPr wrap="none">
            <a:spAutoFit/>
          </a:bodyPr>
          <a:lstStyle/>
          <a:p>
            <a:r>
              <a:rPr lang="el-GR" sz="1000" b="1"/>
              <a:t>6</a:t>
            </a:r>
          </a:p>
        </p:txBody>
      </p:sp>
      <p:pic>
        <p:nvPicPr>
          <p:cNvPr id="18446" name="Picture 16"/>
          <p:cNvPicPr>
            <a:picLocks noChangeAspect="1" noChangeArrowheads="1"/>
          </p:cNvPicPr>
          <p:nvPr/>
        </p:nvPicPr>
        <p:blipFill>
          <a:blip r:embed="rId6"/>
          <a:srcRect/>
          <a:stretch>
            <a:fillRect/>
          </a:stretch>
        </p:blipFill>
        <p:spPr bwMode="auto">
          <a:xfrm>
            <a:off x="4508500" y="4737100"/>
            <a:ext cx="2193925" cy="155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ChangeArrowheads="1"/>
          </p:cNvSpPr>
          <p:nvPr/>
        </p:nvSpPr>
        <p:spPr bwMode="auto">
          <a:xfrm>
            <a:off x="260350" y="977900"/>
            <a:ext cx="4248150" cy="4924425"/>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a:p>
          <a:p>
            <a:r>
              <a:rPr lang="el-GR" sz="1000"/>
              <a:t>Αλκοόλη Ποτοποιίας</a:t>
            </a:r>
          </a:p>
          <a:p>
            <a:r>
              <a:rPr lang="el-GR" sz="1000"/>
              <a:t>Ορολογία, χρήση, χημική σύσταση, υπολογισμοί μίξης αλκοολούχων διαλυμάτων. </a:t>
            </a:r>
          </a:p>
          <a:p>
            <a:r>
              <a:rPr lang="el-GR" sz="1000"/>
              <a:t>Μέθοδοι προσδιορισμού σακχάρων πρώτων υλών αλκοολούχων ποτών.</a:t>
            </a:r>
          </a:p>
          <a:p>
            <a:r>
              <a:rPr lang="el-GR" sz="1000"/>
              <a:t>Παραγωγή καθαρής αλκοόλης ποτοποίας</a:t>
            </a:r>
          </a:p>
          <a:p>
            <a:r>
              <a:rPr lang="el-GR" sz="1000"/>
              <a:t>Εμπλουτισμός υδροαλκοολικού διαλύματος, διάτρητοι δίσκοι, </a:t>
            </a:r>
          </a:p>
          <a:p>
            <a:r>
              <a:rPr lang="el-GR" sz="1000"/>
              <a:t>κλασματική απόσταξη δυαδικών μιγμάτων σε στήλες συνεχούς λειτουργίας.</a:t>
            </a:r>
          </a:p>
          <a:p>
            <a:r>
              <a:rPr lang="el-GR" sz="1000"/>
              <a:t>Συνεχής απόσταξη με σύστημα τριών στηλών </a:t>
            </a:r>
          </a:p>
          <a:p>
            <a:r>
              <a:rPr lang="el-GR" sz="1000"/>
              <a:t>Περιγραφή στηλών, λειτουργία, προϊόντα.</a:t>
            </a:r>
          </a:p>
          <a:p>
            <a:r>
              <a:rPr lang="el-GR" sz="1000"/>
              <a:t>Ούζο (Χημική σύσταση, ανηθόλη, καθαρή αλκοόλη, αρωματικές ύλες, απόσταξη, αναμίξεις. </a:t>
            </a:r>
          </a:p>
          <a:p>
            <a:r>
              <a:rPr lang="el-GR" sz="1000"/>
              <a:t>Διήθηση εμφιάλωση.) Άμβυκες απόσταξης ούζου (Τεχνολογία απόσταξης και διαχωρισμού κλασμάτων)</a:t>
            </a:r>
          </a:p>
          <a:p>
            <a:r>
              <a:rPr lang="el-GR" sz="1000"/>
              <a:t>Μπράντυ (Ζύμωση χυμού σταφυλιών, απόσταξη διαχωρισμός κλασμάτων. </a:t>
            </a:r>
          </a:p>
          <a:p>
            <a:r>
              <a:rPr lang="el-GR" sz="1000"/>
              <a:t>Ανάμιξη, εμφιάλωση.)</a:t>
            </a:r>
          </a:p>
          <a:p>
            <a:r>
              <a:rPr lang="el-GR" sz="1000"/>
              <a:t>Βερμούτ (Αρωματικές ύλες που χρησιμοποιούνται στην παραγωγή βερμούτ. </a:t>
            </a:r>
          </a:p>
          <a:p>
            <a:r>
              <a:rPr lang="el-GR" sz="1000"/>
              <a:t>Διαδικασία εκχύλισης, ανάμιξης.)</a:t>
            </a:r>
          </a:p>
          <a:p>
            <a:r>
              <a:rPr lang="el-GR" sz="1000"/>
              <a:t>Ρούμι (Τεύτλα, ζαχαροκάλαμο. Υδρόλυση και ζύμωση μελάσας. Παραγωγή καραμελοχρώματος.)</a:t>
            </a:r>
          </a:p>
          <a:p>
            <a:r>
              <a:rPr lang="el-GR" sz="1000"/>
              <a:t>Λειτουργία αέριου χρωματογράφου. Χρωματογραφία κλασμάτων απόσταξης κρασιού. Μέτρηση περιεκτικότητας Ανηθόλης σε ούζο.</a:t>
            </a:r>
          </a:p>
          <a:p>
            <a:r>
              <a:rPr lang="el-GR" sz="1000"/>
              <a:t>Οργανοληπτική αξιολόγηση αποσταγμάτων, αλκοόλης.</a:t>
            </a:r>
          </a:p>
          <a:p>
            <a:r>
              <a:rPr lang="el-GR" sz="1000"/>
              <a:t>Παραγωγή όξους -χαρακτηριστικά- ποιοτικός έλεγχος, παραγωγή σε οικιακή βάση.</a:t>
            </a:r>
          </a:p>
          <a:p>
            <a:r>
              <a:rPr lang="el-GR" sz="1000"/>
              <a:t>Παραγωγή λικέρ – Αλκοολούχα ποτά: Ουίσκι, βότκα - Ζυθοποίηση</a:t>
            </a:r>
          </a:p>
        </p:txBody>
      </p:sp>
      <p:sp>
        <p:nvSpPr>
          <p:cNvPr id="19458" name="Rectangle 8"/>
          <p:cNvSpPr>
            <a:spLocks noChangeArrowheads="1"/>
          </p:cNvSpPr>
          <p:nvPr/>
        </p:nvSpPr>
        <p:spPr bwMode="auto">
          <a:xfrm>
            <a:off x="5373688" y="234950"/>
            <a:ext cx="1438275" cy="396875"/>
          </a:xfrm>
          <a:prstGeom prst="rect">
            <a:avLst/>
          </a:prstGeom>
          <a:noFill/>
          <a:ln w="9525">
            <a:noFill/>
            <a:miter lim="800000"/>
            <a:headEnd/>
            <a:tailEnd/>
          </a:ln>
        </p:spPr>
        <p:txBody>
          <a:bodyPr wrap="none">
            <a:spAutoFit/>
          </a:bodyPr>
          <a:lstStyle/>
          <a:p>
            <a:r>
              <a:rPr lang="el-GR" sz="2000" b="1"/>
              <a:t>Ποτοποιία</a:t>
            </a:r>
          </a:p>
        </p:txBody>
      </p:sp>
      <p:sp>
        <p:nvSpPr>
          <p:cNvPr id="19459" name="Line 9"/>
          <p:cNvSpPr>
            <a:spLocks noChangeShapeType="1"/>
          </p:cNvSpPr>
          <p:nvPr/>
        </p:nvSpPr>
        <p:spPr bwMode="auto">
          <a:xfrm>
            <a:off x="692150" y="631825"/>
            <a:ext cx="6165850" cy="0"/>
          </a:xfrm>
          <a:prstGeom prst="line">
            <a:avLst/>
          </a:prstGeom>
          <a:noFill/>
          <a:ln w="57150">
            <a:solidFill>
              <a:srgbClr val="669900"/>
            </a:solidFill>
            <a:round/>
            <a:headEnd/>
            <a:tailEnd/>
          </a:ln>
        </p:spPr>
        <p:txBody>
          <a:bodyPr/>
          <a:lstStyle/>
          <a:p>
            <a:endParaRPr lang="el-GR"/>
          </a:p>
        </p:txBody>
      </p:sp>
      <p:sp>
        <p:nvSpPr>
          <p:cNvPr id="19460" name="Rectangle 13"/>
          <p:cNvSpPr>
            <a:spLocks noChangeArrowheads="1"/>
          </p:cNvSpPr>
          <p:nvPr/>
        </p:nvSpPr>
        <p:spPr bwMode="auto">
          <a:xfrm>
            <a:off x="3284538" y="7113588"/>
            <a:ext cx="3097212" cy="1128712"/>
          </a:xfrm>
          <a:prstGeom prst="rect">
            <a:avLst/>
          </a:prstGeom>
          <a:noFill/>
          <a:ln w="9525">
            <a:noFill/>
            <a:miter lim="800000"/>
            <a:headEnd/>
            <a:tailEnd/>
          </a:ln>
        </p:spPr>
        <p:txBody>
          <a:bodyPr anchor="ctr">
            <a:spAutoFit/>
          </a:bodyPr>
          <a:lstStyle/>
          <a:p>
            <a:endParaRPr lang="el-GR" sz="500"/>
          </a:p>
          <a:p>
            <a:r>
              <a:rPr lang="el-GR"/>
              <a:t> </a:t>
            </a:r>
            <a:r>
              <a:rPr lang="el-GR" sz="1200" b="1" u="sng"/>
              <a:t>Συνοπτικό Πρόγραμμα</a:t>
            </a:r>
          </a:p>
          <a:p>
            <a:endParaRPr lang="el-GR" sz="500"/>
          </a:p>
          <a:p>
            <a:r>
              <a:rPr lang="el-GR" sz="500"/>
              <a:t> </a:t>
            </a:r>
            <a:r>
              <a:rPr lang="el-GR" sz="1000"/>
              <a:t>Γενικά στοιχεία περί εδάφους.</a:t>
            </a:r>
          </a:p>
          <a:p>
            <a:pPr eaLnBrk="0" hangingPunct="0"/>
            <a:r>
              <a:rPr lang="el-GR" sz="1000"/>
              <a:t>Υδατικές ανάγκες και εξατμισοδιαπνοή.</a:t>
            </a:r>
          </a:p>
          <a:p>
            <a:pPr eaLnBrk="0" hangingPunct="0"/>
            <a:r>
              <a:rPr lang="el-GR" sz="1000"/>
              <a:t>Υλικά δικτύου άρδευσης και είδη παροχής.</a:t>
            </a:r>
          </a:p>
          <a:p>
            <a:pPr eaLnBrk="0" hangingPunct="0"/>
            <a:r>
              <a:rPr lang="el-GR" sz="1000"/>
              <a:t>Σχεδίαση εγκατάστασης δικτύου και συντήρηση.</a:t>
            </a:r>
          </a:p>
        </p:txBody>
      </p:sp>
      <p:pic>
        <p:nvPicPr>
          <p:cNvPr id="19461" name="Picture 14" descr="DSC01801-300x225">
            <a:hlinkClick r:id="rId2"/>
          </p:cNvPr>
          <p:cNvPicPr>
            <a:picLocks noChangeAspect="1" noChangeArrowheads="1"/>
          </p:cNvPicPr>
          <p:nvPr/>
        </p:nvPicPr>
        <p:blipFill>
          <a:blip r:embed="rId3"/>
          <a:srcRect t="12111"/>
          <a:stretch>
            <a:fillRect/>
          </a:stretch>
        </p:blipFill>
        <p:spPr bwMode="auto">
          <a:xfrm>
            <a:off x="333375" y="6969125"/>
            <a:ext cx="2376488" cy="1566863"/>
          </a:xfrm>
          <a:prstGeom prst="rect">
            <a:avLst/>
          </a:prstGeom>
          <a:noFill/>
          <a:ln w="9525">
            <a:solidFill>
              <a:srgbClr val="669900"/>
            </a:solidFill>
            <a:miter lim="800000"/>
            <a:headEnd/>
            <a:tailEnd/>
          </a:ln>
        </p:spPr>
      </p:pic>
      <p:sp>
        <p:nvSpPr>
          <p:cNvPr id="19462" name="Rectangle 15"/>
          <p:cNvSpPr>
            <a:spLocks noChangeArrowheads="1"/>
          </p:cNvSpPr>
          <p:nvPr/>
        </p:nvSpPr>
        <p:spPr bwMode="auto">
          <a:xfrm>
            <a:off x="2349500" y="6248400"/>
            <a:ext cx="4179888" cy="396875"/>
          </a:xfrm>
          <a:prstGeom prst="rect">
            <a:avLst/>
          </a:prstGeom>
          <a:noFill/>
          <a:ln w="9525">
            <a:noFill/>
            <a:miter lim="800000"/>
            <a:headEnd/>
            <a:tailEnd/>
          </a:ln>
        </p:spPr>
        <p:txBody>
          <a:bodyPr wrap="none">
            <a:spAutoFit/>
          </a:bodyPr>
          <a:lstStyle/>
          <a:p>
            <a:r>
              <a:rPr lang="el-GR" sz="2000" b="1"/>
              <a:t>Συστήματα Αυτόματης Άρδευσης</a:t>
            </a:r>
          </a:p>
        </p:txBody>
      </p:sp>
      <p:sp>
        <p:nvSpPr>
          <p:cNvPr id="19463" name="Line 16"/>
          <p:cNvSpPr>
            <a:spLocks noChangeShapeType="1"/>
          </p:cNvSpPr>
          <p:nvPr/>
        </p:nvSpPr>
        <p:spPr bwMode="auto">
          <a:xfrm>
            <a:off x="404813" y="6753225"/>
            <a:ext cx="6165850" cy="0"/>
          </a:xfrm>
          <a:prstGeom prst="line">
            <a:avLst/>
          </a:prstGeom>
          <a:noFill/>
          <a:ln w="57150">
            <a:solidFill>
              <a:srgbClr val="669900"/>
            </a:solidFill>
            <a:round/>
            <a:headEnd/>
            <a:tailEnd/>
          </a:ln>
        </p:spPr>
        <p:txBody>
          <a:bodyPr/>
          <a:lstStyle/>
          <a:p>
            <a:endParaRPr lang="el-GR"/>
          </a:p>
        </p:txBody>
      </p:sp>
      <p:sp>
        <p:nvSpPr>
          <p:cNvPr id="19464" name="Rectangle 16"/>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19465" name="Text Box 17"/>
          <p:cNvSpPr txBox="1">
            <a:spLocks noChangeArrowheads="1"/>
          </p:cNvSpPr>
          <p:nvPr/>
        </p:nvSpPr>
        <p:spPr bwMode="auto">
          <a:xfrm>
            <a:off x="6559550" y="9637713"/>
            <a:ext cx="254000" cy="244475"/>
          </a:xfrm>
          <a:prstGeom prst="rect">
            <a:avLst/>
          </a:prstGeom>
          <a:noFill/>
          <a:ln w="9525">
            <a:noFill/>
            <a:miter lim="800000"/>
            <a:headEnd/>
            <a:tailEnd/>
          </a:ln>
        </p:spPr>
        <p:txBody>
          <a:bodyPr wrap="none">
            <a:spAutoFit/>
          </a:bodyPr>
          <a:lstStyle/>
          <a:p>
            <a:r>
              <a:rPr lang="el-GR" sz="1000" b="1"/>
              <a:t>7</a:t>
            </a:r>
          </a:p>
        </p:txBody>
      </p:sp>
      <p:pic>
        <p:nvPicPr>
          <p:cNvPr id="19466" name="Picture 22" descr="liker"/>
          <p:cNvPicPr>
            <a:picLocks noChangeAspect="1" noChangeArrowheads="1"/>
          </p:cNvPicPr>
          <p:nvPr/>
        </p:nvPicPr>
        <p:blipFill>
          <a:blip r:embed="rId4"/>
          <a:srcRect/>
          <a:stretch>
            <a:fillRect/>
          </a:stretch>
        </p:blipFill>
        <p:spPr bwMode="auto">
          <a:xfrm>
            <a:off x="4581525" y="2289175"/>
            <a:ext cx="1951038"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6"/>
          <p:cNvSpPr>
            <a:spLocks noChangeShapeType="1"/>
          </p:cNvSpPr>
          <p:nvPr/>
        </p:nvSpPr>
        <p:spPr bwMode="auto">
          <a:xfrm>
            <a:off x="549275" y="704850"/>
            <a:ext cx="6165850" cy="0"/>
          </a:xfrm>
          <a:prstGeom prst="line">
            <a:avLst/>
          </a:prstGeom>
          <a:noFill/>
          <a:ln w="57150">
            <a:solidFill>
              <a:srgbClr val="669900"/>
            </a:solidFill>
            <a:round/>
            <a:headEnd/>
            <a:tailEnd/>
          </a:ln>
        </p:spPr>
        <p:txBody>
          <a:bodyPr/>
          <a:lstStyle/>
          <a:p>
            <a:endParaRPr lang="el-GR"/>
          </a:p>
        </p:txBody>
      </p:sp>
      <p:sp>
        <p:nvSpPr>
          <p:cNvPr id="20482" name="Rectangle 9"/>
          <p:cNvSpPr>
            <a:spLocks noChangeArrowheads="1"/>
          </p:cNvSpPr>
          <p:nvPr/>
        </p:nvSpPr>
        <p:spPr bwMode="auto">
          <a:xfrm>
            <a:off x="6524625" y="9632950"/>
            <a:ext cx="333375" cy="273050"/>
          </a:xfrm>
          <a:prstGeom prst="rect">
            <a:avLst/>
          </a:prstGeom>
          <a:solidFill>
            <a:srgbClr val="669900"/>
          </a:solidFill>
          <a:ln w="9525">
            <a:noFill/>
            <a:miter lim="800000"/>
            <a:headEnd/>
            <a:tailEnd/>
          </a:ln>
        </p:spPr>
        <p:txBody>
          <a:bodyPr wrap="none" anchor="ctr"/>
          <a:lstStyle/>
          <a:p>
            <a:endParaRPr lang="el-GR"/>
          </a:p>
        </p:txBody>
      </p:sp>
      <p:sp>
        <p:nvSpPr>
          <p:cNvPr id="20483" name="Text Box 10"/>
          <p:cNvSpPr txBox="1">
            <a:spLocks noChangeArrowheads="1"/>
          </p:cNvSpPr>
          <p:nvPr/>
        </p:nvSpPr>
        <p:spPr bwMode="auto">
          <a:xfrm>
            <a:off x="6559550" y="9637713"/>
            <a:ext cx="254000" cy="244475"/>
          </a:xfrm>
          <a:prstGeom prst="rect">
            <a:avLst/>
          </a:prstGeom>
          <a:noFill/>
          <a:ln w="9525">
            <a:noFill/>
            <a:miter lim="800000"/>
            <a:headEnd/>
            <a:tailEnd/>
          </a:ln>
        </p:spPr>
        <p:txBody>
          <a:bodyPr wrap="none">
            <a:spAutoFit/>
          </a:bodyPr>
          <a:lstStyle/>
          <a:p>
            <a:r>
              <a:rPr lang="el-GR" sz="1000" b="1"/>
              <a:t>7</a:t>
            </a:r>
          </a:p>
        </p:txBody>
      </p:sp>
      <p:sp>
        <p:nvSpPr>
          <p:cNvPr id="20484" name="Rectangle 15"/>
          <p:cNvSpPr>
            <a:spLocks noChangeArrowheads="1"/>
          </p:cNvSpPr>
          <p:nvPr/>
        </p:nvSpPr>
        <p:spPr bwMode="auto">
          <a:xfrm>
            <a:off x="3716338" y="3657600"/>
            <a:ext cx="2749550" cy="366713"/>
          </a:xfrm>
          <a:prstGeom prst="rect">
            <a:avLst/>
          </a:prstGeom>
          <a:noFill/>
          <a:ln w="9525">
            <a:noFill/>
            <a:miter lim="800000"/>
            <a:headEnd/>
            <a:tailEnd/>
          </a:ln>
        </p:spPr>
        <p:txBody>
          <a:bodyPr wrap="none">
            <a:spAutoFit/>
          </a:bodyPr>
          <a:lstStyle/>
          <a:p>
            <a:r>
              <a:rPr lang="el-GR" b="1"/>
              <a:t>Τυροκομία- Γαλακτομία</a:t>
            </a:r>
          </a:p>
        </p:txBody>
      </p:sp>
      <p:sp>
        <p:nvSpPr>
          <p:cNvPr id="20485" name="Line 16"/>
          <p:cNvSpPr>
            <a:spLocks noChangeShapeType="1"/>
          </p:cNvSpPr>
          <p:nvPr/>
        </p:nvSpPr>
        <p:spPr bwMode="auto">
          <a:xfrm>
            <a:off x="692150" y="4160838"/>
            <a:ext cx="6165850" cy="0"/>
          </a:xfrm>
          <a:prstGeom prst="line">
            <a:avLst/>
          </a:prstGeom>
          <a:noFill/>
          <a:ln w="57150">
            <a:solidFill>
              <a:srgbClr val="669900"/>
            </a:solidFill>
            <a:round/>
            <a:headEnd/>
            <a:tailEnd/>
          </a:ln>
        </p:spPr>
        <p:txBody>
          <a:bodyPr/>
          <a:lstStyle/>
          <a:p>
            <a:endParaRPr lang="el-GR"/>
          </a:p>
        </p:txBody>
      </p:sp>
      <p:sp>
        <p:nvSpPr>
          <p:cNvPr id="20486" name="Rectangle 13"/>
          <p:cNvSpPr>
            <a:spLocks noChangeArrowheads="1"/>
          </p:cNvSpPr>
          <p:nvPr/>
        </p:nvSpPr>
        <p:spPr bwMode="auto">
          <a:xfrm>
            <a:off x="620713" y="4376738"/>
            <a:ext cx="5822950" cy="274637"/>
          </a:xfrm>
          <a:prstGeom prst="rect">
            <a:avLst/>
          </a:prstGeom>
          <a:noFill/>
          <a:ln w="9525">
            <a:noFill/>
            <a:miter lim="800000"/>
            <a:headEnd/>
            <a:tailEnd/>
          </a:ln>
        </p:spPr>
        <p:txBody>
          <a:bodyPr anchor="ctr">
            <a:spAutoFit/>
          </a:bodyPr>
          <a:lstStyle/>
          <a:p>
            <a:r>
              <a:rPr lang="el-GR" sz="1200" b="1" u="sng"/>
              <a:t>Συνοπτικό Πρόγραμμα </a:t>
            </a:r>
            <a:endParaRPr lang="el-GR" sz="1000"/>
          </a:p>
        </p:txBody>
      </p:sp>
      <p:sp>
        <p:nvSpPr>
          <p:cNvPr id="20487" name="Rectangle 14"/>
          <p:cNvSpPr>
            <a:spLocks noChangeArrowheads="1"/>
          </p:cNvSpPr>
          <p:nvPr/>
        </p:nvSpPr>
        <p:spPr bwMode="auto">
          <a:xfrm>
            <a:off x="476250" y="4953000"/>
            <a:ext cx="3313113" cy="244475"/>
          </a:xfrm>
          <a:prstGeom prst="rect">
            <a:avLst/>
          </a:prstGeom>
          <a:noFill/>
          <a:ln w="9525">
            <a:noFill/>
            <a:miter lim="800000"/>
            <a:headEnd/>
            <a:tailEnd/>
          </a:ln>
        </p:spPr>
        <p:txBody>
          <a:bodyPr anchor="ctr">
            <a:spAutoFit/>
          </a:bodyPr>
          <a:lstStyle/>
          <a:p>
            <a:endParaRPr lang="el-GR" sz="1000"/>
          </a:p>
        </p:txBody>
      </p:sp>
      <p:sp>
        <p:nvSpPr>
          <p:cNvPr id="20488" name="Text Box 16"/>
          <p:cNvSpPr txBox="1">
            <a:spLocks noChangeArrowheads="1"/>
          </p:cNvSpPr>
          <p:nvPr/>
        </p:nvSpPr>
        <p:spPr bwMode="auto">
          <a:xfrm>
            <a:off x="4005263" y="200025"/>
            <a:ext cx="2232025" cy="366713"/>
          </a:xfrm>
          <a:prstGeom prst="rect">
            <a:avLst/>
          </a:prstGeom>
          <a:noFill/>
          <a:ln w="9525">
            <a:noFill/>
            <a:miter lim="800000"/>
            <a:headEnd/>
            <a:tailEnd/>
          </a:ln>
        </p:spPr>
        <p:txBody>
          <a:bodyPr>
            <a:spAutoFit/>
          </a:bodyPr>
          <a:lstStyle/>
          <a:p>
            <a:pPr>
              <a:spcBef>
                <a:spcPct val="50000"/>
              </a:spcBef>
            </a:pPr>
            <a:endParaRPr lang="el-GR"/>
          </a:p>
        </p:txBody>
      </p:sp>
      <p:sp>
        <p:nvSpPr>
          <p:cNvPr id="20489" name="Rectangle 10"/>
          <p:cNvSpPr>
            <a:spLocks noChangeArrowheads="1"/>
          </p:cNvSpPr>
          <p:nvPr/>
        </p:nvSpPr>
        <p:spPr bwMode="auto">
          <a:xfrm>
            <a:off x="2209800" y="344488"/>
            <a:ext cx="4532313" cy="396875"/>
          </a:xfrm>
          <a:prstGeom prst="rect">
            <a:avLst/>
          </a:prstGeom>
          <a:noFill/>
          <a:ln w="9525">
            <a:noFill/>
            <a:miter lim="800000"/>
            <a:headEnd/>
            <a:tailEnd/>
          </a:ln>
        </p:spPr>
        <p:txBody>
          <a:bodyPr wrap="none">
            <a:spAutoFit/>
          </a:bodyPr>
          <a:lstStyle/>
          <a:p>
            <a:r>
              <a:rPr lang="el-GR" sz="2000" b="1"/>
              <a:t>Τυποποίηση Αγροτικών Προϊόντων</a:t>
            </a:r>
          </a:p>
        </p:txBody>
      </p:sp>
      <p:pic>
        <p:nvPicPr>
          <p:cNvPr id="20490" name="Picture 18" descr="easy_2"/>
          <p:cNvPicPr>
            <a:picLocks noChangeAspect="1" noChangeArrowheads="1"/>
          </p:cNvPicPr>
          <p:nvPr/>
        </p:nvPicPr>
        <p:blipFill>
          <a:blip r:embed="rId2"/>
          <a:srcRect/>
          <a:stretch>
            <a:fillRect/>
          </a:stretch>
        </p:blipFill>
        <p:spPr bwMode="auto">
          <a:xfrm>
            <a:off x="4005263" y="1208088"/>
            <a:ext cx="2663825" cy="2125662"/>
          </a:xfrm>
          <a:prstGeom prst="rect">
            <a:avLst/>
          </a:prstGeom>
          <a:noFill/>
          <a:ln w="9525">
            <a:solidFill>
              <a:srgbClr val="669900"/>
            </a:solidFill>
            <a:miter lim="800000"/>
            <a:headEnd/>
            <a:tailEnd/>
          </a:ln>
        </p:spPr>
      </p:pic>
      <p:sp>
        <p:nvSpPr>
          <p:cNvPr id="20491" name="Rectangle 9"/>
          <p:cNvSpPr>
            <a:spLocks noChangeArrowheads="1"/>
          </p:cNvSpPr>
          <p:nvPr/>
        </p:nvSpPr>
        <p:spPr bwMode="auto">
          <a:xfrm>
            <a:off x="476250" y="992188"/>
            <a:ext cx="3306763" cy="2743200"/>
          </a:xfrm>
          <a:prstGeom prst="rect">
            <a:avLst/>
          </a:prstGeom>
          <a:noFill/>
          <a:ln w="9525">
            <a:noFill/>
            <a:miter lim="800000"/>
            <a:headEnd/>
            <a:tailEnd/>
          </a:ln>
        </p:spPr>
        <p:txBody>
          <a:bodyPr anchor="ctr">
            <a:spAutoFit/>
          </a:bodyPr>
          <a:lstStyle/>
          <a:p>
            <a:pPr algn="just"/>
            <a:r>
              <a:rPr lang="el-GR" sz="1000"/>
              <a:t> </a:t>
            </a:r>
            <a:r>
              <a:rPr lang="el-GR" sz="1200" b="1" u="sng"/>
              <a:t>Συνοπτικό Πρόγραμμα</a:t>
            </a:r>
          </a:p>
          <a:p>
            <a:pPr algn="just"/>
            <a:endParaRPr lang="el-GR" sz="1200"/>
          </a:p>
          <a:p>
            <a:pPr algn="just"/>
            <a:r>
              <a:rPr lang="el-GR" sz="1000"/>
              <a:t>Γενικά θέματα Τυποποίησης Τροφίμων (Ταξινόμηση των τροφίμων με βάση εμπορικά και ποιοτικά κριτήρια, Μεταποιημένα τρόφιμα, Επεξεργασία &amp; Διαλογή αγροτικών προϊόντων)</a:t>
            </a:r>
          </a:p>
          <a:p>
            <a:pPr algn="just"/>
            <a:r>
              <a:rPr lang="el-GR" sz="1000"/>
              <a:t>Συντήρηση – Συσκευασία τροφίμων (Μέθοδοι &amp; τεχνικές συντήρησης, ενεργές – έξυπνες συσκευασίες)</a:t>
            </a:r>
          </a:p>
          <a:p>
            <a:pPr algn="just"/>
            <a:r>
              <a:rPr lang="el-GR" sz="1000"/>
              <a:t>Ασφάλεια τροφίμων (Κίνδυνοι, Πρόσθετα τροφίμων, Ευρωπαϊκή νομοθεσία, Πρότυπα ποιότητας ISO22000:05/HACCP, ISO9001:08, ISO14001:04) Σήμανση Τροφίμων (Ετικέτες αγροτικών προϊιόντων συμβατικής, βιολογικής και ολοκληρωμένης παραγωγής, Ιχνηλασιμότητα, Σήμανση νωπών αγροτικών προϊόντων, Μεταποιημένα τρόφιμα)</a:t>
            </a:r>
          </a:p>
          <a:p>
            <a:pPr algn="just"/>
            <a:r>
              <a:rPr lang="el-GR" sz="1000"/>
              <a:t>Εμπορία Τροφίμων</a:t>
            </a:r>
          </a:p>
          <a:p>
            <a:pPr algn="just"/>
            <a:endParaRPr lang="el-GR" sz="1000"/>
          </a:p>
        </p:txBody>
      </p:sp>
      <p:pic>
        <p:nvPicPr>
          <p:cNvPr id="20492" name="Picture 20" descr="news-dairy-children-extends-life"/>
          <p:cNvPicPr>
            <a:picLocks noChangeAspect="1" noChangeArrowheads="1"/>
          </p:cNvPicPr>
          <p:nvPr/>
        </p:nvPicPr>
        <p:blipFill>
          <a:blip r:embed="rId3"/>
          <a:srcRect/>
          <a:stretch>
            <a:fillRect/>
          </a:stretch>
        </p:blipFill>
        <p:spPr bwMode="auto">
          <a:xfrm>
            <a:off x="188913" y="5600700"/>
            <a:ext cx="3429000" cy="2286000"/>
          </a:xfrm>
          <a:prstGeom prst="rect">
            <a:avLst/>
          </a:prstGeom>
          <a:noFill/>
          <a:ln w="9525">
            <a:noFill/>
            <a:miter lim="800000"/>
            <a:headEnd/>
            <a:tailEnd/>
          </a:ln>
        </p:spPr>
      </p:pic>
      <p:sp>
        <p:nvSpPr>
          <p:cNvPr id="20493" name="Text Box 22"/>
          <p:cNvSpPr txBox="1">
            <a:spLocks noChangeArrowheads="1"/>
          </p:cNvSpPr>
          <p:nvPr/>
        </p:nvSpPr>
        <p:spPr bwMode="auto">
          <a:xfrm>
            <a:off x="3716338" y="4881563"/>
            <a:ext cx="2736850" cy="3632200"/>
          </a:xfrm>
          <a:prstGeom prst="rect">
            <a:avLst/>
          </a:prstGeom>
          <a:noFill/>
          <a:ln w="9525">
            <a:noFill/>
            <a:miter lim="800000"/>
            <a:headEnd/>
            <a:tailEnd/>
          </a:ln>
        </p:spPr>
        <p:txBody>
          <a:bodyPr>
            <a:spAutoFit/>
          </a:bodyPr>
          <a:lstStyle/>
          <a:p>
            <a:r>
              <a:rPr lang="el-GR" sz="1000"/>
              <a:t>Φυσικοχημικά και βιοχημικά χαρακτηριστικά του γάλακτος. Συστατικά του γάλακτος </a:t>
            </a:r>
          </a:p>
          <a:p>
            <a:r>
              <a:rPr lang="el-GR" sz="1000"/>
              <a:t>Παράγοντες που επηρεάζουν τη σύσταση και την ποιότητα του παραγόμενου γάλακτος </a:t>
            </a:r>
          </a:p>
          <a:p>
            <a:r>
              <a:rPr lang="el-GR" sz="1000"/>
              <a:t>Φυσικές και χημικές ιδιότητες του γάλακτος. Μικροβιολογία νωπού γάλακτος. Μαστίτιδες αντιβιοτικά</a:t>
            </a:r>
          </a:p>
          <a:p>
            <a:r>
              <a:rPr lang="el-GR" sz="1000"/>
              <a:t>Δειγματοληψία – Νοθεία Μέθοδοι ανάλυσης</a:t>
            </a:r>
          </a:p>
          <a:p>
            <a:r>
              <a:rPr lang="el-GR" sz="1000"/>
              <a:t>Το Γάλα της Τυροκόμησης. Ένζυμα που χρησιμοποιούνται στην Τυροκομία. Μικροοργανισμοί που Χρησιμοποιούνται στην Τυροκομία.Το Αλάτι της Τυροκομίας </a:t>
            </a:r>
          </a:p>
          <a:p>
            <a:r>
              <a:rPr lang="el-GR" sz="1000"/>
              <a:t>Πρόσθετα και Τεχνολογικά Βοηθήματα Τυροκομίας Πήξη του Γάλακτος. Τα Τυροκομεία και ο Εξοπλισμός τους </a:t>
            </a:r>
          </a:p>
          <a:p>
            <a:r>
              <a:rPr lang="el-GR" sz="1000"/>
              <a:t>Παρασκευή, Ωρίμαση και Συσκευασία των Τυριών  </a:t>
            </a:r>
          </a:p>
          <a:p>
            <a:r>
              <a:rPr lang="el-GR" sz="1000"/>
              <a:t>Βιοχημεία της Ωρίμασης των Τυριών. Η Απόδοση του Γάλακτος σε Τυρί </a:t>
            </a:r>
          </a:p>
          <a:p>
            <a:r>
              <a:rPr lang="el-GR" sz="1000"/>
              <a:t>Το Τυρόγαλα Παθήσεις και Εχθροί των Τυριών</a:t>
            </a:r>
            <a:br>
              <a:rPr lang="el-GR" sz="1000"/>
            </a:br>
            <a:r>
              <a:rPr lang="el-GR" sz="1000"/>
              <a:t>Παθογόνα και Τροφιμογενείς Ασθένειες από Γαλακτοκομικά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8"/>
          <p:cNvSpPr>
            <a:spLocks noChangeShapeType="1"/>
          </p:cNvSpPr>
          <p:nvPr/>
        </p:nvSpPr>
        <p:spPr bwMode="auto">
          <a:xfrm>
            <a:off x="692150" y="776288"/>
            <a:ext cx="6165850" cy="0"/>
          </a:xfrm>
          <a:prstGeom prst="line">
            <a:avLst/>
          </a:prstGeom>
          <a:noFill/>
          <a:ln w="57150">
            <a:solidFill>
              <a:srgbClr val="669900"/>
            </a:solidFill>
            <a:round/>
            <a:headEnd/>
            <a:tailEnd/>
          </a:ln>
        </p:spPr>
        <p:txBody>
          <a:bodyPr/>
          <a:lstStyle/>
          <a:p>
            <a:endParaRPr lang="el-GR"/>
          </a:p>
        </p:txBody>
      </p:sp>
      <p:sp>
        <p:nvSpPr>
          <p:cNvPr id="21506" name="Line 11"/>
          <p:cNvSpPr>
            <a:spLocks noChangeShapeType="1"/>
          </p:cNvSpPr>
          <p:nvPr/>
        </p:nvSpPr>
        <p:spPr bwMode="auto">
          <a:xfrm>
            <a:off x="692150" y="3368675"/>
            <a:ext cx="6165850" cy="0"/>
          </a:xfrm>
          <a:prstGeom prst="line">
            <a:avLst/>
          </a:prstGeom>
          <a:noFill/>
          <a:ln w="57150">
            <a:solidFill>
              <a:srgbClr val="669900"/>
            </a:solidFill>
            <a:round/>
            <a:headEnd/>
            <a:tailEnd/>
          </a:ln>
        </p:spPr>
        <p:txBody>
          <a:bodyPr/>
          <a:lstStyle/>
          <a:p>
            <a:endParaRPr lang="el-GR"/>
          </a:p>
        </p:txBody>
      </p:sp>
      <p:sp>
        <p:nvSpPr>
          <p:cNvPr id="21507" name="Rectangle 12"/>
          <p:cNvSpPr>
            <a:spLocks noChangeArrowheads="1"/>
          </p:cNvSpPr>
          <p:nvPr/>
        </p:nvSpPr>
        <p:spPr bwMode="auto">
          <a:xfrm>
            <a:off x="3213100" y="836613"/>
            <a:ext cx="3287713" cy="2073275"/>
          </a:xfrm>
          <a:prstGeom prst="rect">
            <a:avLst/>
          </a:prstGeom>
          <a:noFill/>
          <a:ln w="9525">
            <a:noFill/>
            <a:miter lim="800000"/>
            <a:headEnd/>
            <a:tailEnd/>
          </a:ln>
        </p:spPr>
        <p:txBody>
          <a:bodyPr anchor="ctr">
            <a:spAutoFit/>
          </a:bodyPr>
          <a:lstStyle/>
          <a:p>
            <a:r>
              <a:rPr lang="el-GR"/>
              <a:t> </a:t>
            </a:r>
            <a:r>
              <a:rPr lang="el-GR" sz="1200" b="1" u="sng"/>
              <a:t>Συνοπτικό Πρόγραμμα</a:t>
            </a:r>
          </a:p>
          <a:p>
            <a:endParaRPr lang="el-GR" sz="1200"/>
          </a:p>
          <a:p>
            <a:r>
              <a:rPr lang="el-GR" sz="1000"/>
              <a:t>Προϊόντα φυτικής προέλευσης για φαρμακευτική χρήση στη κοσμετολογία.</a:t>
            </a:r>
          </a:p>
          <a:p>
            <a:r>
              <a:rPr lang="el-GR" sz="1000"/>
              <a:t>Φυτικά καλλυντικά – Νομοθεσία – Ετικέτα σύστασης.</a:t>
            </a:r>
          </a:p>
          <a:p>
            <a:r>
              <a:rPr lang="el-GR" sz="1000"/>
              <a:t>Αιθέρια έλαια &amp; έλαια βάσης. Προέλευση, εκχύλιση, παραγωγή.</a:t>
            </a:r>
          </a:p>
          <a:p>
            <a:r>
              <a:rPr lang="el-GR" sz="1000"/>
              <a:t>Παρασκευή φυτικών καλλυντικών (γαλακτώματα, τονωτικές λοσιόν, κρέμες ημέρας και νύχτας, μάσκες προσώπου, μάσκες και λάδια μαλλιών, πήλινγκ, αντιρυτιδικά, κατά της κυτταρίτιδας κ.λπ.)</a:t>
            </a:r>
          </a:p>
          <a:p>
            <a:r>
              <a:rPr lang="el-GR" sz="1000"/>
              <a:t>Ποιοτικός έλεγχος – Εμπορία.</a:t>
            </a:r>
          </a:p>
        </p:txBody>
      </p:sp>
      <p:sp>
        <p:nvSpPr>
          <p:cNvPr id="21508" name="Rectangle 13"/>
          <p:cNvSpPr>
            <a:spLocks noChangeArrowheads="1"/>
          </p:cNvSpPr>
          <p:nvPr/>
        </p:nvSpPr>
        <p:spPr bwMode="auto">
          <a:xfrm>
            <a:off x="4149725" y="344488"/>
            <a:ext cx="2479675" cy="396875"/>
          </a:xfrm>
          <a:prstGeom prst="rect">
            <a:avLst/>
          </a:prstGeom>
          <a:noFill/>
          <a:ln w="9525">
            <a:noFill/>
            <a:miter lim="800000"/>
            <a:headEnd/>
            <a:tailEnd/>
          </a:ln>
        </p:spPr>
        <p:txBody>
          <a:bodyPr wrap="none">
            <a:spAutoFit/>
          </a:bodyPr>
          <a:lstStyle/>
          <a:p>
            <a:r>
              <a:rPr lang="el-GR" sz="2000" b="1"/>
              <a:t>Φυτικά Καλλυντικά</a:t>
            </a:r>
          </a:p>
        </p:txBody>
      </p:sp>
      <p:sp>
        <p:nvSpPr>
          <p:cNvPr id="21509" name="Rectangle 14"/>
          <p:cNvSpPr>
            <a:spLocks noChangeArrowheads="1"/>
          </p:cNvSpPr>
          <p:nvPr/>
        </p:nvSpPr>
        <p:spPr bwMode="auto">
          <a:xfrm>
            <a:off x="571500" y="6962775"/>
            <a:ext cx="3643313" cy="2438400"/>
          </a:xfrm>
          <a:prstGeom prst="rect">
            <a:avLst/>
          </a:prstGeom>
          <a:noFill/>
          <a:ln w="9525">
            <a:noFill/>
            <a:miter lim="800000"/>
            <a:headEnd/>
            <a:tailEnd/>
          </a:ln>
        </p:spPr>
        <p:txBody>
          <a:bodyPr anchor="ctr">
            <a:spAutoFit/>
          </a:bodyPr>
          <a:lstStyle/>
          <a:p>
            <a:r>
              <a:rPr lang="el-GR" sz="1200" b="1" u="sng"/>
              <a:t>Συνοπτικό Πρόγραμμα</a:t>
            </a:r>
          </a:p>
          <a:p>
            <a:endParaRPr lang="el-GR" sz="1200"/>
          </a:p>
          <a:p>
            <a:r>
              <a:rPr lang="el-GR" sz="1000"/>
              <a:t>Ασθένειες (μύκητες, βακτήρια, ιοί, τροφοπενίες, τοξικότητες) και εχθροί (έντομα, ακάρεα, νηματώδεις) δενδρωδών και κηπευτικών καλλιεργειών, αμπέλου, καλλωπιστικών φυτών και αποθηκευμένων γεωργικών προϊόντων και τροφίμων</a:t>
            </a:r>
          </a:p>
          <a:p>
            <a:pPr eaLnBrk="0" hangingPunct="0"/>
            <a:r>
              <a:rPr lang="el-GR" sz="1000"/>
              <a:t>Συμπτωματολογία των προσβολών από έντομα και ασθένειες στα καλλιεργούμενα φυτά και γεωργικά προϊόντα</a:t>
            </a:r>
          </a:p>
          <a:p>
            <a:pPr eaLnBrk="0" hangingPunct="0"/>
            <a:r>
              <a:rPr lang="el-GR" sz="1000"/>
              <a:t>Έντομα και άλλα αρθρόποδα υγειονομικής σημασίας</a:t>
            </a:r>
          </a:p>
          <a:p>
            <a:pPr eaLnBrk="0" hangingPunct="0"/>
            <a:r>
              <a:rPr lang="el-GR" sz="1000"/>
              <a:t>Βασικές αρχές ζιζανιολογίας</a:t>
            </a:r>
          </a:p>
          <a:p>
            <a:pPr eaLnBrk="0" hangingPunct="0"/>
            <a:r>
              <a:rPr lang="el-GR" sz="1000"/>
              <a:t>Χημική φυτοπροστασία: κατηγορίες και ορθολογική χρήση φυτοπροστατευτικών προϊόντων</a:t>
            </a:r>
          </a:p>
          <a:p>
            <a:pPr eaLnBrk="0" hangingPunct="0"/>
            <a:r>
              <a:rPr lang="el-GR" sz="1000"/>
              <a:t>Αρχές και στρατηγικές βιολογικής και ολοκληρωμένης αντιμετώπισης εχθρών και ασθενειών των φυτών</a:t>
            </a:r>
          </a:p>
          <a:p>
            <a:pPr eaLnBrk="0" hangingPunct="0"/>
            <a:r>
              <a:rPr lang="el-GR" sz="1000"/>
              <a:t>Καλλιεργητικά, μηχανικά και φυσικά μέτρα φυτοπροστασίας</a:t>
            </a:r>
          </a:p>
        </p:txBody>
      </p:sp>
      <p:pic>
        <p:nvPicPr>
          <p:cNvPr id="21510" name="Picture 15" descr="%CE%91%CE%BD%CF%84%CE%AF%CE%B3%CF%81%CE%B1%CF%86%CE%BF-%CF%84%CE%BF%CF%85-%CE%9D%CE%AD%CE%B1-%CE%B5%CE%B9%CE%BA%CF%8C%CE%BD%CE%B1-17">
            <a:hlinkClick r:id="rId2"/>
          </p:cNvPr>
          <p:cNvPicPr>
            <a:picLocks noChangeAspect="1" noChangeArrowheads="1"/>
          </p:cNvPicPr>
          <p:nvPr/>
        </p:nvPicPr>
        <p:blipFill>
          <a:blip r:embed="rId3"/>
          <a:srcRect/>
          <a:stretch>
            <a:fillRect/>
          </a:stretch>
        </p:blipFill>
        <p:spPr bwMode="auto">
          <a:xfrm>
            <a:off x="4194175" y="7380288"/>
            <a:ext cx="2478088" cy="1857375"/>
          </a:xfrm>
          <a:prstGeom prst="rect">
            <a:avLst/>
          </a:prstGeom>
          <a:noFill/>
          <a:ln w="9525">
            <a:solidFill>
              <a:srgbClr val="669900"/>
            </a:solidFill>
            <a:miter lim="800000"/>
            <a:headEnd/>
            <a:tailEnd/>
          </a:ln>
        </p:spPr>
      </p:pic>
      <p:sp>
        <p:nvSpPr>
          <p:cNvPr id="21511" name="Rectangle 16"/>
          <p:cNvSpPr>
            <a:spLocks noChangeArrowheads="1"/>
          </p:cNvSpPr>
          <p:nvPr/>
        </p:nvSpPr>
        <p:spPr bwMode="auto">
          <a:xfrm>
            <a:off x="4581525" y="6411913"/>
            <a:ext cx="2155825" cy="396875"/>
          </a:xfrm>
          <a:prstGeom prst="rect">
            <a:avLst/>
          </a:prstGeom>
          <a:noFill/>
          <a:ln w="9525">
            <a:noFill/>
            <a:miter lim="800000"/>
            <a:headEnd/>
            <a:tailEnd/>
          </a:ln>
        </p:spPr>
        <p:txBody>
          <a:bodyPr wrap="none">
            <a:spAutoFit/>
          </a:bodyPr>
          <a:lstStyle/>
          <a:p>
            <a:r>
              <a:rPr lang="el-GR" sz="2000" b="1"/>
              <a:t>Φυτοπροστασία</a:t>
            </a:r>
          </a:p>
        </p:txBody>
      </p:sp>
      <p:sp>
        <p:nvSpPr>
          <p:cNvPr id="21512" name="Line 17"/>
          <p:cNvSpPr>
            <a:spLocks noChangeShapeType="1"/>
          </p:cNvSpPr>
          <p:nvPr/>
        </p:nvSpPr>
        <p:spPr bwMode="auto">
          <a:xfrm>
            <a:off x="692150" y="6880225"/>
            <a:ext cx="6165850" cy="0"/>
          </a:xfrm>
          <a:prstGeom prst="line">
            <a:avLst/>
          </a:prstGeom>
          <a:noFill/>
          <a:ln w="57150">
            <a:solidFill>
              <a:srgbClr val="669900"/>
            </a:solidFill>
            <a:round/>
            <a:headEnd/>
            <a:tailEnd/>
          </a:ln>
        </p:spPr>
        <p:txBody>
          <a:bodyPr/>
          <a:lstStyle/>
          <a:p>
            <a:endParaRPr lang="el-GR"/>
          </a:p>
        </p:txBody>
      </p:sp>
      <p:pic>
        <p:nvPicPr>
          <p:cNvPr id="21513" name="Picture 12" descr="Plants-with-cosmetic-benefits"/>
          <p:cNvPicPr>
            <a:picLocks noChangeAspect="1" noChangeArrowheads="1"/>
          </p:cNvPicPr>
          <p:nvPr/>
        </p:nvPicPr>
        <p:blipFill>
          <a:blip r:embed="rId4"/>
          <a:srcRect l="8820" r="5836"/>
          <a:stretch>
            <a:fillRect/>
          </a:stretch>
        </p:blipFill>
        <p:spPr bwMode="auto">
          <a:xfrm>
            <a:off x="620713" y="920750"/>
            <a:ext cx="2089150" cy="1668463"/>
          </a:xfrm>
          <a:prstGeom prst="rect">
            <a:avLst/>
          </a:prstGeom>
          <a:noFill/>
          <a:ln w="9525">
            <a:solidFill>
              <a:srgbClr val="669900"/>
            </a:solidFill>
            <a:miter lim="800000"/>
            <a:headEnd/>
            <a:tailEnd/>
          </a:ln>
        </p:spPr>
      </p:pic>
      <p:sp>
        <p:nvSpPr>
          <p:cNvPr id="21514" name="Rectangle 13"/>
          <p:cNvSpPr>
            <a:spLocks noChangeArrowheads="1"/>
          </p:cNvSpPr>
          <p:nvPr/>
        </p:nvSpPr>
        <p:spPr bwMode="auto">
          <a:xfrm>
            <a:off x="620713" y="2865438"/>
            <a:ext cx="5616575" cy="244475"/>
          </a:xfrm>
          <a:prstGeom prst="rect">
            <a:avLst/>
          </a:prstGeom>
          <a:noFill/>
          <a:ln w="9525">
            <a:noFill/>
            <a:miter lim="800000"/>
            <a:headEnd/>
            <a:tailEnd/>
          </a:ln>
        </p:spPr>
        <p:txBody>
          <a:bodyPr>
            <a:spAutoFit/>
          </a:bodyPr>
          <a:lstStyle/>
          <a:p>
            <a:endParaRPr lang="el-GR" sz="1000"/>
          </a:p>
        </p:txBody>
      </p:sp>
      <p:sp>
        <p:nvSpPr>
          <p:cNvPr id="21515" name="Rectangle 14"/>
          <p:cNvSpPr>
            <a:spLocks noChangeArrowheads="1"/>
          </p:cNvSpPr>
          <p:nvPr/>
        </p:nvSpPr>
        <p:spPr bwMode="auto">
          <a:xfrm>
            <a:off x="-26988" y="9632950"/>
            <a:ext cx="333376" cy="273050"/>
          </a:xfrm>
          <a:prstGeom prst="rect">
            <a:avLst/>
          </a:prstGeom>
          <a:solidFill>
            <a:srgbClr val="669900"/>
          </a:solidFill>
          <a:ln w="9525">
            <a:noFill/>
            <a:miter lim="800000"/>
            <a:headEnd/>
            <a:tailEnd/>
          </a:ln>
        </p:spPr>
        <p:txBody>
          <a:bodyPr wrap="none" anchor="ctr"/>
          <a:lstStyle/>
          <a:p>
            <a:endParaRPr lang="el-GR"/>
          </a:p>
        </p:txBody>
      </p:sp>
      <p:sp>
        <p:nvSpPr>
          <p:cNvPr id="21516" name="Text Box 15"/>
          <p:cNvSpPr txBox="1">
            <a:spLocks noChangeArrowheads="1"/>
          </p:cNvSpPr>
          <p:nvPr/>
        </p:nvSpPr>
        <p:spPr bwMode="auto">
          <a:xfrm>
            <a:off x="7938" y="9637713"/>
            <a:ext cx="254000" cy="244475"/>
          </a:xfrm>
          <a:prstGeom prst="rect">
            <a:avLst/>
          </a:prstGeom>
          <a:noFill/>
          <a:ln w="9525">
            <a:noFill/>
            <a:miter lim="800000"/>
            <a:headEnd/>
            <a:tailEnd/>
          </a:ln>
        </p:spPr>
        <p:txBody>
          <a:bodyPr wrap="none">
            <a:spAutoFit/>
          </a:bodyPr>
          <a:lstStyle/>
          <a:p>
            <a:r>
              <a:rPr lang="el-GR" sz="1000" b="1"/>
              <a:t>8</a:t>
            </a:r>
          </a:p>
        </p:txBody>
      </p:sp>
      <p:sp>
        <p:nvSpPr>
          <p:cNvPr id="21517" name="Rectangle 15"/>
          <p:cNvSpPr>
            <a:spLocks noChangeArrowheads="1"/>
          </p:cNvSpPr>
          <p:nvPr/>
        </p:nvSpPr>
        <p:spPr bwMode="auto">
          <a:xfrm>
            <a:off x="4868863" y="2936875"/>
            <a:ext cx="1747837" cy="366713"/>
          </a:xfrm>
          <a:prstGeom prst="rect">
            <a:avLst/>
          </a:prstGeom>
          <a:noFill/>
          <a:ln w="9525">
            <a:noFill/>
            <a:miter lim="800000"/>
            <a:headEnd/>
            <a:tailEnd/>
          </a:ln>
        </p:spPr>
        <p:txBody>
          <a:bodyPr wrap="none">
            <a:spAutoFit/>
          </a:bodyPr>
          <a:lstStyle/>
          <a:p>
            <a:r>
              <a:rPr lang="el-GR" b="1"/>
              <a:t>Φυτοθεραπεία</a:t>
            </a:r>
          </a:p>
        </p:txBody>
      </p:sp>
      <p:sp>
        <p:nvSpPr>
          <p:cNvPr id="21518" name="Rectangle 18"/>
          <p:cNvSpPr>
            <a:spLocks noChangeArrowheads="1"/>
          </p:cNvSpPr>
          <p:nvPr/>
        </p:nvSpPr>
        <p:spPr bwMode="auto">
          <a:xfrm>
            <a:off x="549275" y="3657600"/>
            <a:ext cx="6097588" cy="2682875"/>
          </a:xfrm>
          <a:prstGeom prst="rect">
            <a:avLst/>
          </a:prstGeom>
          <a:noFill/>
          <a:ln w="9525">
            <a:noFill/>
            <a:miter lim="800000"/>
            <a:headEnd/>
            <a:tailEnd/>
          </a:ln>
        </p:spPr>
        <p:txBody>
          <a:bodyPr anchor="ctr">
            <a:spAutoFit/>
          </a:bodyPr>
          <a:lstStyle/>
          <a:p>
            <a:r>
              <a:rPr lang="el-GR" sz="1000"/>
              <a:t>Ορισμός, ετυμολογία (αναλυτική ετυμολογική-φιλοσοφική προσέγγιση).  Ιστορική αναδρομή φυτοθεραπείας και των μεθόδων αυτής. Αρχαία ελληνική ιατρική-θεραπευτική. Τα φυτά στην αρχαιότητα-διατροφή.</a:t>
            </a:r>
          </a:p>
          <a:p>
            <a:r>
              <a:rPr lang="el-GR" sz="1000"/>
              <a:t>-Βασίλειο των φυτών – φυτικός κόσμος. Θεμελιώδης ορολογία της Συστηματικής Βοτανικής. - Γενικές αρχές Φυτοθεραπείας – Φυτοχημείας – Φαρμακογνωστικής έρευνας. Σχετική ελληνική και διεθνής βιβλιογραφία. Αρχές συλλογής, φύλαξης, παρασκευής και χρησιμοποιήσεως φυτικών παρασκευασμάτων, κατ΄ οίκον. Εγκεκριμένα (Ε.Ο.Φ.) κυκλοφορούντα εν Ελλάδι φαρμακευτικά ιδιοσκευάσματα, φυτικής προελεύσεως. Φυτά Ελληνικής χλωρίδας, με ιδιαίτερο θεραπευτικό ενδιαφέρον. Φυτά με διεθνές θεραπευτικό ενδιαφέρον.Φυτοθεραπευτική προσέγγιση παθήσεων, ανα σύστημα.</a:t>
            </a:r>
          </a:p>
          <a:p>
            <a:r>
              <a:rPr lang="el-GR" sz="1000"/>
              <a:t>Κατάταξη φαρμακευτικών φυτών – δρογών, σύμφωνα με την νόσο, στην θεραπεία της οποίας βοηθούν.</a:t>
            </a:r>
          </a:p>
          <a:p>
            <a:r>
              <a:rPr lang="el-GR" sz="1000"/>
              <a:t>Τοξικότητα δρογών – φυτικών σκευασμάτων.Κίνδυνοι από την χρήση φυτών της Ελληνικής χλωρίδας, για θεραπευτικούς λόγους.Ανεπιθύμητες ενέργειες – παρενέργειες φυτών – παρασκευασμάτων φυτικής προέλευσης.Αλληλεπιδράσεις δρογών-δρογών, φαρμακευτικών ιδιοσκευασμάτων (φαρμάκων)- δρογών.</a:t>
            </a:r>
          </a:p>
          <a:p>
            <a:r>
              <a:rPr lang="el-GR" sz="1000"/>
              <a:t>Λαϊκή θεραπευτική χρήση φυτών – Εθνοφαρμακολογία. «Ερωτική» Βοτανολογία-αφροδισιακά φυτά</a:t>
            </a:r>
          </a:p>
          <a:p>
            <a:r>
              <a:rPr lang="el-GR" sz="1000"/>
              <a:t>Η επιρροή των συνθηκών συλλογής των φυτών, στη φαρμακολογική-φαρμακοδυναμική  δράση των συστατικών του φυτού.Κοινωνιολογική προσέγγιση της χρήσεως των φαρμακευτικών φυτών, από μεμονωμένα άτομα και από οργανωμένες κοινωνίες.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6732</TotalTime>
  <Words>3692</Words>
  <Application>Microsoft Office PowerPoint</Application>
  <PresentationFormat>Α4 (210x297 χιλ.)</PresentationFormat>
  <Paragraphs>523</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Πρότυπο σχεδίασης</vt:lpstr>
      </vt:variant>
      <vt:variant>
        <vt:i4>1</vt:i4>
      </vt:variant>
      <vt:variant>
        <vt:lpstr>Τίτλοι διαφανειών</vt:lpstr>
      </vt:variant>
      <vt:variant>
        <vt:i4>18</vt:i4>
      </vt:variant>
    </vt:vector>
  </HeadingPairs>
  <TitlesOfParts>
    <vt:vector size="22" baseType="lpstr">
      <vt:lpstr>Arial</vt:lpstr>
      <vt:lpstr>Calibri</vt:lpstr>
      <vt:lpstr>Times New Roman</vt:lpstr>
      <vt:lpstr>Προεπιλεγμένη σχεδίαση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Giorgos</dc:creator>
  <cp:lastModifiedBy>.</cp:lastModifiedBy>
  <cp:revision>83</cp:revision>
  <dcterms:created xsi:type="dcterms:W3CDTF">2013-01-03T08:20:31Z</dcterms:created>
  <dcterms:modified xsi:type="dcterms:W3CDTF">2015-03-19T12:03:16Z</dcterms:modified>
</cp:coreProperties>
</file>